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298" r:id="rId2"/>
    <p:sldId id="310" r:id="rId3"/>
    <p:sldId id="300" r:id="rId4"/>
    <p:sldId id="301" r:id="rId5"/>
    <p:sldId id="302" r:id="rId6"/>
    <p:sldId id="303" r:id="rId7"/>
    <p:sldId id="304" r:id="rId8"/>
    <p:sldId id="305" r:id="rId9"/>
    <p:sldId id="306" r:id="rId10"/>
    <p:sldId id="307" r:id="rId11"/>
    <p:sldId id="308" r:id="rId12"/>
    <p:sldId id="309" r:id="rId13"/>
  </p:sldIdLst>
  <p:sldSz cx="9144000" cy="6858000" type="screen4x3"/>
  <p:notesSz cx="8218488" cy="10771188"/>
  <p:defaultTextStyle>
    <a:defPPr>
      <a:defRPr lang="en-US"/>
    </a:defPPr>
    <a:lvl1pPr algn="l" rtl="0" fontAlgn="base">
      <a:lnSpc>
        <a:spcPct val="85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85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85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85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85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E8235"/>
    <a:srgbClr val="BE8C35"/>
    <a:srgbClr val="C88C35"/>
    <a:srgbClr val="E68C35"/>
    <a:srgbClr val="DCA835"/>
    <a:srgbClr val="C0C0C0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944" y="-5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8696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96963" y="5113338"/>
            <a:ext cx="6024562" cy="48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9062" tIns="58738" rIns="119062" bIns="587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notes styles</a:t>
            </a:r>
          </a:p>
          <a:p>
            <a:pPr lvl="0"/>
            <a:r>
              <a:rPr lang="en-US" altLang="en-US" smtClean="0"/>
              <a:t>Second Level</a:t>
            </a:r>
          </a:p>
          <a:p>
            <a:pPr lvl="0"/>
            <a:r>
              <a:rPr lang="en-US" altLang="en-US" smtClean="0"/>
              <a:t>Third Level</a:t>
            </a:r>
          </a:p>
          <a:p>
            <a:pPr lvl="0"/>
            <a:r>
              <a:rPr lang="en-US" altLang="en-US" smtClean="0"/>
              <a:t>Fourth Level</a:t>
            </a:r>
          </a:p>
          <a:p>
            <a:pPr lvl="0"/>
            <a:r>
              <a:rPr lang="en-US" alt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44625" y="828675"/>
            <a:ext cx="5341938" cy="40068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18216379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3675" rtl="0" fontAlgn="base">
      <a:lnSpc>
        <a:spcPct val="87000"/>
      </a:lnSpc>
      <a:spcBef>
        <a:spcPct val="2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114300" algn="l" defTabSz="193675" rtl="0" fontAlgn="base">
      <a:lnSpc>
        <a:spcPct val="87000"/>
      </a:lnSpc>
      <a:spcBef>
        <a:spcPct val="2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228600" algn="l" defTabSz="193675" rtl="0" fontAlgn="base">
      <a:lnSpc>
        <a:spcPct val="87000"/>
      </a:lnSpc>
      <a:spcBef>
        <a:spcPct val="2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342900" algn="l" defTabSz="193675" rtl="0" fontAlgn="base">
      <a:lnSpc>
        <a:spcPct val="87000"/>
      </a:lnSpc>
      <a:spcBef>
        <a:spcPct val="2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457200" algn="l" defTabSz="193675" rtl="0" fontAlgn="base">
      <a:lnSpc>
        <a:spcPct val="87000"/>
      </a:lnSpc>
      <a:spcBef>
        <a:spcPct val="2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16050" y="808038"/>
            <a:ext cx="5386388" cy="4040187"/>
          </a:xfrm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4655513" y="10231228"/>
            <a:ext cx="3561617" cy="5376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9B31666-3439-4ABD-87EF-60EFA159145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385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19113" y="808038"/>
            <a:ext cx="7180262" cy="40401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655513" y="10231228"/>
            <a:ext cx="3561617" cy="53762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28F4A7A-3AB1-4A42-83D7-DFD48AF9E15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113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281363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2088"/>
            <a:ext cx="7772400" cy="2398712"/>
          </a:xfrm>
          <a:effectLst>
            <a:outerShdw dist="45791" dir="2021404" algn="ctr" rotWithShape="0">
              <a:schemeClr val="bg2"/>
            </a:outerShdw>
          </a:effectLst>
        </p:spPr>
        <p:txBody>
          <a:bodyPr lIns="92065" tIns="46034" rIns="92065" bIns="46034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88068" name="Line 4"/>
          <p:cNvSpPr>
            <a:spLocks noChangeShapeType="1"/>
          </p:cNvSpPr>
          <p:nvPr/>
        </p:nvSpPr>
        <p:spPr bwMode="auto">
          <a:xfrm>
            <a:off x="0" y="2557463"/>
            <a:ext cx="90678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grayWhite">
          <a:xfrm>
            <a:off x="0" y="6738938"/>
            <a:ext cx="9142413" cy="117475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50000">
                <a:schemeClr val="tx2">
                  <a:gamma/>
                  <a:tint val="59608"/>
                  <a:invGamma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70" name="Rectangle 6"/>
          <p:cNvSpPr>
            <a:spLocks noChangeArrowheads="1"/>
          </p:cNvSpPr>
          <p:nvPr/>
        </p:nvSpPr>
        <p:spPr bwMode="blackWhite">
          <a:xfrm>
            <a:off x="0" y="0"/>
            <a:ext cx="112713" cy="6856413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tint val="59608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71" name="Rectangle 7"/>
          <p:cNvSpPr>
            <a:spLocks noChangeArrowheads="1"/>
          </p:cNvSpPr>
          <p:nvPr/>
        </p:nvSpPr>
        <p:spPr bwMode="grayWhite">
          <a:xfrm>
            <a:off x="0" y="0"/>
            <a:ext cx="9142413" cy="88900"/>
          </a:xfrm>
          <a:prstGeom prst="rect">
            <a:avLst/>
          </a:prstGeom>
          <a:gradFill rotWithShape="0">
            <a:gsLst>
              <a:gs pos="0">
                <a:schemeClr val="tx2">
                  <a:gamma/>
                  <a:tint val="59608"/>
                  <a:invGamma/>
                </a:schemeClr>
              </a:gs>
              <a:gs pos="50000">
                <a:schemeClr val="tx2"/>
              </a:gs>
              <a:gs pos="100000">
                <a:schemeClr val="tx2">
                  <a:gamma/>
                  <a:tint val="59608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72" name="Rectangle 8"/>
          <p:cNvSpPr>
            <a:spLocks noChangeArrowheads="1"/>
          </p:cNvSpPr>
          <p:nvPr/>
        </p:nvSpPr>
        <p:spPr bwMode="blackWhite">
          <a:xfrm>
            <a:off x="9032875" y="0"/>
            <a:ext cx="109538" cy="6858000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tint val="59608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73" name="Line 9"/>
          <p:cNvSpPr>
            <a:spLocks noChangeShapeType="1"/>
          </p:cNvSpPr>
          <p:nvPr/>
        </p:nvSpPr>
        <p:spPr bwMode="auto">
          <a:xfrm>
            <a:off x="552450" y="2695575"/>
            <a:ext cx="7961313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74" name="Line 10"/>
          <p:cNvSpPr>
            <a:spLocks noChangeShapeType="1"/>
          </p:cNvSpPr>
          <p:nvPr/>
        </p:nvSpPr>
        <p:spPr bwMode="auto">
          <a:xfrm>
            <a:off x="969963" y="2833688"/>
            <a:ext cx="7126287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899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133350"/>
            <a:ext cx="2132012" cy="6311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6388" y="133350"/>
            <a:ext cx="6248400" cy="6311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056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502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5476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6388" y="1133475"/>
            <a:ext cx="4076700" cy="5311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5488" y="1133475"/>
            <a:ext cx="4076700" cy="5311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52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277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188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5914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7090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1880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grayWhite">
          <a:xfrm>
            <a:off x="0" y="6751638"/>
            <a:ext cx="9142413" cy="117475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50000">
                <a:schemeClr val="tx2">
                  <a:gamma/>
                  <a:tint val="59608"/>
                  <a:invGamma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blackWhite">
          <a:xfrm>
            <a:off x="0" y="0"/>
            <a:ext cx="112713" cy="6856413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tint val="59608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6388" y="1133475"/>
            <a:ext cx="8305800" cy="531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79" tIns="44445" rIns="90479" bIns="444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grayWhite">
          <a:xfrm>
            <a:off x="0" y="0"/>
            <a:ext cx="9142413" cy="88900"/>
          </a:xfrm>
          <a:prstGeom prst="rect">
            <a:avLst/>
          </a:prstGeom>
          <a:gradFill rotWithShape="0">
            <a:gsLst>
              <a:gs pos="0">
                <a:schemeClr val="tx2">
                  <a:gamma/>
                  <a:tint val="59608"/>
                  <a:invGamma/>
                </a:schemeClr>
              </a:gs>
              <a:gs pos="50000">
                <a:schemeClr val="tx2"/>
              </a:gs>
              <a:gs pos="100000">
                <a:schemeClr val="tx2">
                  <a:gamma/>
                  <a:tint val="59608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blackWhite">
          <a:xfrm>
            <a:off x="9032875" y="0"/>
            <a:ext cx="109538" cy="6858000"/>
          </a:xfrm>
          <a:prstGeom prst="rect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tint val="59608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334963" y="133350"/>
            <a:ext cx="8504237" cy="6794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87048" name="Line 8"/>
          <p:cNvSpPr>
            <a:spLocks noChangeShapeType="1"/>
          </p:cNvSpPr>
          <p:nvPr/>
        </p:nvSpPr>
        <p:spPr bwMode="auto">
          <a:xfrm>
            <a:off x="363538" y="855663"/>
            <a:ext cx="84836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85763" indent="-385763" algn="l" rtl="0" eaLnBrk="1" fontAlgn="base" hangingPunct="1">
        <a:lnSpc>
          <a:spcPct val="93000"/>
        </a:lnSpc>
        <a:spcBef>
          <a:spcPct val="5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838200" indent="-338138" algn="l" rtl="0" eaLnBrk="1" fontAlgn="base" hangingPunct="1">
        <a:lnSpc>
          <a:spcPct val="87000"/>
        </a:lnSpc>
        <a:spcBef>
          <a:spcPct val="25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¤"/>
        <a:defRPr sz="2000">
          <a:solidFill>
            <a:schemeClr val="tx1"/>
          </a:solidFill>
          <a:latin typeface="+mn-lt"/>
        </a:defRPr>
      </a:lvl2pPr>
      <a:lvl3pPr marL="1285875" indent="-238125" algn="l" rtl="0" eaLnBrk="1" fontAlgn="base" hangingPunct="1">
        <a:lnSpc>
          <a:spcPct val="87000"/>
        </a:lnSpc>
        <a:spcBef>
          <a:spcPct val="10000"/>
        </a:spcBef>
        <a:spcAft>
          <a:spcPct val="0"/>
        </a:spcAft>
        <a:buClr>
          <a:schemeClr val="accent2"/>
        </a:buClr>
        <a:buSzPct val="68000"/>
        <a:buFont typeface="Wingdings" pitchFamily="2" charset="2"/>
        <a:buChar char="¢"/>
        <a:defRPr>
          <a:solidFill>
            <a:schemeClr val="tx1"/>
          </a:solidFill>
          <a:latin typeface="+mn-lt"/>
        </a:defRPr>
      </a:lvl3pPr>
      <a:lvl4pPr marL="20320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4511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9083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33655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8227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42799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5"/>
          <p:cNvSpPr>
            <a:spLocks noGrp="1"/>
          </p:cNvSpPr>
          <p:nvPr>
            <p:ph type="ctrTitle"/>
          </p:nvPr>
        </p:nvSpPr>
        <p:spPr>
          <a:xfrm>
            <a:off x="431800" y="1384300"/>
            <a:ext cx="8458200" cy="1060453"/>
          </a:xfrm>
        </p:spPr>
        <p:txBody>
          <a:bodyPr/>
          <a:lstStyle/>
          <a:p>
            <a:r>
              <a:rPr lang="en-US" sz="3400" dirty="0"/>
              <a:t>Pin FMEA of TPS65313 device using analog fault simulation</a:t>
            </a:r>
            <a:endParaRPr lang="en-US" altLang="en-US" sz="3400" dirty="0">
              <a:latin typeface="+mn-lt"/>
              <a:ea typeface="+mn-ea"/>
              <a:cs typeface="+mn-cs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Tulong Yang</a:t>
            </a:r>
            <a:r>
              <a:rPr lang="en-US" baseline="30000" dirty="0" smtClean="0"/>
              <a:t>[1</a:t>
            </a:r>
            <a:r>
              <a:rPr lang="en-US" baseline="30000" dirty="0"/>
              <a:t>]</a:t>
            </a:r>
            <a:r>
              <a:rPr lang="en-US" dirty="0"/>
              <a:t>, Vijay Kumar Sankaran</a:t>
            </a:r>
            <a:r>
              <a:rPr lang="en-US" baseline="30000" dirty="0"/>
              <a:t>[2]</a:t>
            </a:r>
            <a:r>
              <a:rPr lang="en-US" dirty="0"/>
              <a:t>, Chanakya K V</a:t>
            </a:r>
            <a:r>
              <a:rPr lang="en-US" baseline="30000" dirty="0"/>
              <a:t>[1]</a:t>
            </a:r>
            <a:r>
              <a:rPr lang="en-US" dirty="0"/>
              <a:t>, Ayesha Chowdhury</a:t>
            </a:r>
            <a:r>
              <a:rPr lang="en-US" baseline="30000" dirty="0"/>
              <a:t>[1</a:t>
            </a:r>
            <a:r>
              <a:rPr lang="en-US" baseline="30000" dirty="0" smtClean="0"/>
              <a:t>]</a:t>
            </a:r>
            <a:r>
              <a:rPr lang="en-US" dirty="0"/>
              <a:t>, Tahsin Alim</a:t>
            </a:r>
            <a:r>
              <a:rPr lang="en-US" baseline="30000" dirty="0"/>
              <a:t>[1]</a:t>
            </a:r>
            <a:r>
              <a:rPr lang="en-US" dirty="0"/>
              <a:t>, </a:t>
            </a:r>
            <a:r>
              <a:rPr lang="en-US" dirty="0" smtClean="0"/>
              <a:t>Samir </a:t>
            </a:r>
            <a:r>
              <a:rPr lang="en-US" dirty="0"/>
              <a:t>Camdzic</a:t>
            </a:r>
            <a:r>
              <a:rPr lang="en-US" baseline="30000" dirty="0"/>
              <a:t>[1], </a:t>
            </a:r>
            <a:r>
              <a:rPr lang="en-US" dirty="0" smtClean="0"/>
              <a:t>Sumit </a:t>
            </a:r>
            <a:r>
              <a:rPr lang="en-US" dirty="0"/>
              <a:t>Kumar</a:t>
            </a:r>
            <a:r>
              <a:rPr lang="en-US" baseline="30000" dirty="0"/>
              <a:t>[1]</a:t>
            </a:r>
            <a:r>
              <a:rPr lang="en-US" dirty="0"/>
              <a:t>, </a:t>
            </a:r>
            <a:r>
              <a:rPr lang="en-US" dirty="0" smtClean="0"/>
              <a:t>Amit </a:t>
            </a:r>
            <a:r>
              <a:rPr lang="en-US" dirty="0"/>
              <a:t>Bajaj</a:t>
            </a:r>
            <a:r>
              <a:rPr lang="en-US" baseline="30000" dirty="0"/>
              <a:t>[2]</a:t>
            </a:r>
            <a:r>
              <a:rPr lang="en-US" dirty="0"/>
              <a:t>, Victor Zhuk</a:t>
            </a:r>
            <a:r>
              <a:rPr lang="en-US" baseline="30000" dirty="0"/>
              <a:t>[2]</a:t>
            </a:r>
            <a:endParaRPr lang="en-US" dirty="0"/>
          </a:p>
          <a:p>
            <a:r>
              <a:rPr lang="en-US" sz="1700" baseline="30000" dirty="0"/>
              <a:t>[1]</a:t>
            </a:r>
            <a:r>
              <a:rPr lang="en-US" sz="1700" dirty="0"/>
              <a:t>Texas Instruments 	</a:t>
            </a:r>
            <a:r>
              <a:rPr lang="en-US" sz="1700" baseline="30000" dirty="0"/>
              <a:t>[2]</a:t>
            </a:r>
            <a:r>
              <a:rPr lang="en-US" sz="1700" dirty="0"/>
              <a:t>Cadence Design Systems</a:t>
            </a:r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5443538"/>
            <a:ext cx="43815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763" y="5434013"/>
            <a:ext cx="26193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086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/>
              <a:t>Why this method?</a:t>
            </a: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1148241" y="1425440"/>
            <a:ext cx="6328885" cy="4543560"/>
          </a:xfrm>
          <a:prstGeom prst="rect">
            <a:avLst/>
          </a:prstGeom>
        </p:spPr>
        <p:txBody>
          <a:bodyPr vert="horz" lIns="64002" tIns="32001" rIns="64002" bIns="3200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en-US" sz="900"/>
          </a:p>
          <a:p>
            <a:endParaRPr lang="en-US" altLang="en-US" sz="900"/>
          </a:p>
          <a:p>
            <a:endParaRPr lang="en-US" altLang="en-US" sz="900"/>
          </a:p>
          <a:p>
            <a:endParaRPr lang="en-US" altLang="en-US" sz="900"/>
          </a:p>
          <a:p>
            <a:endParaRPr lang="en-US" altLang="en-US" sz="900"/>
          </a:p>
          <a:p>
            <a:endParaRPr lang="en-US" altLang="en-US" sz="900"/>
          </a:p>
          <a:p>
            <a:endParaRPr lang="en-US" altLang="en-US" sz="900"/>
          </a:p>
          <a:p>
            <a:endParaRPr lang="en-US" altLang="en-US" sz="900"/>
          </a:p>
          <a:p>
            <a:endParaRPr lang="en-US" altLang="en-US" sz="900"/>
          </a:p>
          <a:p>
            <a:pPr marL="0" indent="0">
              <a:spcBef>
                <a:spcPts val="263"/>
              </a:spcBef>
              <a:buNone/>
            </a:pPr>
            <a:endParaRPr lang="en-US" altLang="en-US" sz="9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7462ACA-30AF-496E-8D27-5CB4BE50F9EF}"/>
              </a:ext>
            </a:extLst>
          </p:cNvPr>
          <p:cNvSpPr txBox="1"/>
          <p:nvPr/>
        </p:nvSpPr>
        <p:spPr>
          <a:xfrm>
            <a:off x="5313084" y="1069044"/>
            <a:ext cx="2365083" cy="589774"/>
          </a:xfrm>
          <a:prstGeom prst="rect">
            <a:avLst/>
          </a:prstGeom>
          <a:noFill/>
        </p:spPr>
        <p:txBody>
          <a:bodyPr wrap="square" lIns="40001" tIns="20001" rIns="40001" bIns="20001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400" dirty="0">
                <a:solidFill>
                  <a:srgbClr val="000000"/>
                </a:solidFill>
                <a:latin typeface="+mn-lt"/>
                <a:cs typeface="Arial" pitchFamily="34" charset="0"/>
              </a:rPr>
              <a:t>Compatible with any Test Bench. Pure Spectre, AMS, UVM, Block level, Chip level.</a:t>
            </a:r>
            <a:endParaRPr lang="ko-KR" altLang="en-US" sz="1400" dirty="0">
              <a:solidFill>
                <a:srgbClr val="000000">
                  <a:lumMod val="65000"/>
                  <a:lumOff val="35000"/>
                </a:srgbClr>
              </a:solidFill>
              <a:latin typeface="+mn-lt"/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097CBC4-971B-4B60-AA38-5770B467C560}"/>
              </a:ext>
            </a:extLst>
          </p:cNvPr>
          <p:cNvSpPr txBox="1"/>
          <p:nvPr/>
        </p:nvSpPr>
        <p:spPr>
          <a:xfrm>
            <a:off x="5518361" y="2584020"/>
            <a:ext cx="2088526" cy="406647"/>
          </a:xfrm>
          <a:prstGeom prst="rect">
            <a:avLst/>
          </a:prstGeom>
          <a:noFill/>
        </p:spPr>
        <p:txBody>
          <a:bodyPr wrap="square" lIns="40001" tIns="20001" rIns="40001" bIns="20001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400" dirty="0">
                <a:solidFill>
                  <a:srgbClr val="000000"/>
                </a:solidFill>
                <a:latin typeface="+mn-lt"/>
                <a:cs typeface="Arial" pitchFamily="34" charset="0"/>
              </a:rPr>
              <a:t>Run Pin FMEA simulations seamlessly</a:t>
            </a:r>
            <a:endParaRPr lang="ko-KR" altLang="en-US" sz="1400" dirty="0">
              <a:solidFill>
                <a:srgbClr val="000000">
                  <a:lumMod val="65000"/>
                  <a:lumOff val="35000"/>
                </a:srgbClr>
              </a:solidFill>
              <a:latin typeface="+mn-lt"/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6C2FEB0-9057-4BDE-B149-9FE229E65921}"/>
              </a:ext>
            </a:extLst>
          </p:cNvPr>
          <p:cNvSpPr txBox="1"/>
          <p:nvPr/>
        </p:nvSpPr>
        <p:spPr>
          <a:xfrm>
            <a:off x="5358071" y="3592349"/>
            <a:ext cx="2119054" cy="772901"/>
          </a:xfrm>
          <a:prstGeom prst="rect">
            <a:avLst/>
          </a:prstGeom>
          <a:noFill/>
        </p:spPr>
        <p:txBody>
          <a:bodyPr wrap="square" lIns="40001" tIns="20001" rIns="40001" bIns="20001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400" dirty="0">
                <a:solidFill>
                  <a:srgbClr val="000000"/>
                </a:solidFill>
                <a:latin typeface="+mn-lt"/>
                <a:cs typeface="Arial" pitchFamily="34" charset="0"/>
              </a:rPr>
              <a:t>Robust Solution. Requires Minimal-to-No scripting. Support by Cadence.</a:t>
            </a:r>
            <a:endParaRPr lang="ko-KR" altLang="en-US" sz="1400" dirty="0">
              <a:solidFill>
                <a:srgbClr val="000000">
                  <a:lumMod val="65000"/>
                  <a:lumOff val="35000"/>
                </a:srgbClr>
              </a:solidFill>
              <a:latin typeface="+mn-lt"/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82A9975-2EC4-45A3-AA66-38C55895EB71}"/>
              </a:ext>
            </a:extLst>
          </p:cNvPr>
          <p:cNvSpPr txBox="1"/>
          <p:nvPr/>
        </p:nvSpPr>
        <p:spPr>
          <a:xfrm>
            <a:off x="757361" y="1391148"/>
            <a:ext cx="1725931" cy="406647"/>
          </a:xfrm>
          <a:prstGeom prst="rect">
            <a:avLst/>
          </a:prstGeom>
          <a:noFill/>
        </p:spPr>
        <p:txBody>
          <a:bodyPr wrap="square" lIns="40001" tIns="20001" rIns="40001" bIns="20001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400" dirty="0">
                <a:solidFill>
                  <a:srgbClr val="000000"/>
                </a:solidFill>
                <a:latin typeface="+mn-lt"/>
                <a:cs typeface="Arial" pitchFamily="34" charset="0"/>
              </a:rPr>
              <a:t>No Test Bench Switches Required </a:t>
            </a:r>
            <a:endParaRPr lang="ko-KR" altLang="en-US" sz="1400" dirty="0">
              <a:solidFill>
                <a:srgbClr val="000000">
                  <a:lumMod val="65000"/>
                  <a:lumOff val="35000"/>
                </a:srgbClr>
              </a:solidFill>
              <a:latin typeface="+mn-lt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9718602-9BEC-4A53-A73C-1BFC6AA65B17}"/>
              </a:ext>
            </a:extLst>
          </p:cNvPr>
          <p:cNvSpPr txBox="1"/>
          <p:nvPr/>
        </p:nvSpPr>
        <p:spPr>
          <a:xfrm>
            <a:off x="431325" y="2665134"/>
            <a:ext cx="2017230" cy="589774"/>
          </a:xfrm>
          <a:prstGeom prst="rect">
            <a:avLst/>
          </a:prstGeom>
          <a:noFill/>
        </p:spPr>
        <p:txBody>
          <a:bodyPr wrap="square" lIns="40001" tIns="20001" rIns="40001" bIns="20001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400" dirty="0">
                <a:solidFill>
                  <a:srgbClr val="000000"/>
                </a:solidFill>
                <a:latin typeface="+mn-lt"/>
                <a:cs typeface="Arial" pitchFamily="34" charset="0"/>
              </a:rPr>
              <a:t>Existing Test Case, Tasks &amp; Checkers can be re-used</a:t>
            </a:r>
            <a:endParaRPr lang="ko-KR" altLang="en-US" sz="1400" dirty="0">
              <a:solidFill>
                <a:srgbClr val="000000">
                  <a:lumMod val="65000"/>
                  <a:lumOff val="35000"/>
                </a:srgbClr>
              </a:solidFill>
              <a:latin typeface="+mn-lt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35F491E-B3E4-4E1F-BA44-DDC55490C3B7}"/>
              </a:ext>
            </a:extLst>
          </p:cNvPr>
          <p:cNvSpPr txBox="1"/>
          <p:nvPr/>
        </p:nvSpPr>
        <p:spPr>
          <a:xfrm>
            <a:off x="666750" y="3974371"/>
            <a:ext cx="1882472" cy="406647"/>
          </a:xfrm>
          <a:prstGeom prst="rect">
            <a:avLst/>
          </a:prstGeom>
          <a:noFill/>
        </p:spPr>
        <p:txBody>
          <a:bodyPr wrap="square" lIns="40001" tIns="20001" rIns="40001" bIns="20001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400" dirty="0">
                <a:solidFill>
                  <a:srgbClr val="000000"/>
                </a:solidFill>
                <a:latin typeface="+mn-lt"/>
                <a:cs typeface="Arial" pitchFamily="34" charset="0"/>
              </a:rPr>
              <a:t>Significantly Reduce Setup Time</a:t>
            </a:r>
            <a:endParaRPr lang="ko-KR" altLang="en-US" sz="1400" dirty="0">
              <a:solidFill>
                <a:srgbClr val="000000">
                  <a:lumMod val="65000"/>
                  <a:lumOff val="35000"/>
                </a:srgbClr>
              </a:solidFill>
              <a:latin typeface="+mn-lt"/>
              <a:cs typeface="Arial" pitchFamily="34" charset="0"/>
            </a:endParaRPr>
          </a:p>
        </p:txBody>
      </p:sp>
      <p:sp>
        <p:nvSpPr>
          <p:cNvPr id="11" name="Oval 17">
            <a:extLst>
              <a:ext uri="{FF2B5EF4-FFF2-40B4-BE49-F238E27FC236}">
                <a16:creationId xmlns:a16="http://schemas.microsoft.com/office/drawing/2014/main" xmlns="" id="{A86C29C7-F4B7-477E-B460-8D9830545145}"/>
              </a:ext>
            </a:extLst>
          </p:cNvPr>
          <p:cNvSpPr/>
          <p:nvPr/>
        </p:nvSpPr>
        <p:spPr>
          <a:xfrm>
            <a:off x="2433597" y="2645549"/>
            <a:ext cx="303838" cy="405118"/>
          </a:xfrm>
          <a:prstGeom prst="ellipse">
            <a:avLst/>
          </a:prstGeom>
          <a:solidFill>
            <a:srgbClr val="DE0000">
              <a:lumMod val="60000"/>
              <a:lumOff val="40000"/>
            </a:srgbClr>
          </a:solidFill>
          <a:ln w="12700" cap="flat" cmpd="sng" algn="ctr">
            <a:noFill/>
            <a:prstDash val="solid"/>
          </a:ln>
          <a:effectLst>
            <a:glow rad="76200">
              <a:srgbClr val="FFFFFF">
                <a:alpha val="13000"/>
              </a:srgbClr>
            </a:glow>
          </a:effectLst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2" name="Straight Connector 26">
            <a:extLst>
              <a:ext uri="{FF2B5EF4-FFF2-40B4-BE49-F238E27FC236}">
                <a16:creationId xmlns:a16="http://schemas.microsoft.com/office/drawing/2014/main" xmlns="" id="{0D2517DC-F38A-4C7E-A341-B4D7EE5E114D}"/>
              </a:ext>
            </a:extLst>
          </p:cNvPr>
          <p:cNvCxnSpPr>
            <a:cxnSpLocks/>
            <a:stCxn id="11" idx="6"/>
          </p:cNvCxnSpPr>
          <p:nvPr/>
        </p:nvCxnSpPr>
        <p:spPr>
          <a:xfrm flipV="1">
            <a:off x="2737436" y="2848110"/>
            <a:ext cx="680431" cy="1"/>
          </a:xfrm>
          <a:prstGeom prst="line">
            <a:avLst/>
          </a:prstGeom>
          <a:noFill/>
          <a:ln w="9525" cap="flat" cmpd="sng" algn="ctr">
            <a:solidFill>
              <a:srgbClr val="7F7F7F"/>
            </a:solidFill>
            <a:prstDash val="solid"/>
          </a:ln>
          <a:effectLst/>
        </p:spPr>
      </p:cxnSp>
      <p:cxnSp>
        <p:nvCxnSpPr>
          <p:cNvPr id="13" name="Straight Connector 30">
            <a:extLst>
              <a:ext uri="{FF2B5EF4-FFF2-40B4-BE49-F238E27FC236}">
                <a16:creationId xmlns:a16="http://schemas.microsoft.com/office/drawing/2014/main" xmlns="" id="{934EB9E1-4E24-4E43-8C55-574377BFBE4D}"/>
              </a:ext>
            </a:extLst>
          </p:cNvPr>
          <p:cNvCxnSpPr>
            <a:cxnSpLocks/>
            <a:stCxn id="20" idx="7"/>
            <a:endCxn id="28" idx="3"/>
          </p:cNvCxnSpPr>
          <p:nvPr/>
        </p:nvCxnSpPr>
        <p:spPr>
          <a:xfrm flipV="1">
            <a:off x="2766150" y="3255314"/>
            <a:ext cx="637172" cy="723923"/>
          </a:xfrm>
          <a:prstGeom prst="line">
            <a:avLst/>
          </a:prstGeom>
          <a:noFill/>
          <a:ln w="9525" cap="flat" cmpd="sng" algn="ctr">
            <a:solidFill>
              <a:srgbClr val="7F7F7F"/>
            </a:solidFill>
            <a:prstDash val="solid"/>
          </a:ln>
          <a:effectLst/>
        </p:spPr>
      </p:cxnSp>
      <p:cxnSp>
        <p:nvCxnSpPr>
          <p:cNvPr id="14" name="Straight Connector 33">
            <a:extLst>
              <a:ext uri="{FF2B5EF4-FFF2-40B4-BE49-F238E27FC236}">
                <a16:creationId xmlns:a16="http://schemas.microsoft.com/office/drawing/2014/main" xmlns="" id="{2981BBD5-BB8F-4249-B224-EE0E4A9EBADE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4139359" y="2864544"/>
            <a:ext cx="901894" cy="904968"/>
          </a:xfrm>
          <a:prstGeom prst="line">
            <a:avLst/>
          </a:prstGeom>
          <a:noFill/>
          <a:ln w="9525" cap="flat" cmpd="sng" algn="ctr">
            <a:solidFill>
              <a:srgbClr val="7F7F7F"/>
            </a:solidFill>
            <a:prstDash val="solid"/>
          </a:ln>
          <a:effectLst/>
        </p:spPr>
      </p:cxnSp>
      <p:cxnSp>
        <p:nvCxnSpPr>
          <p:cNvPr id="15" name="Straight Connector 36">
            <a:extLst>
              <a:ext uri="{FF2B5EF4-FFF2-40B4-BE49-F238E27FC236}">
                <a16:creationId xmlns:a16="http://schemas.microsoft.com/office/drawing/2014/main" xmlns="" id="{83D140E4-E20D-4495-9357-930D05C9A75B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4151101" y="2850013"/>
            <a:ext cx="1019914" cy="0"/>
          </a:xfrm>
          <a:prstGeom prst="line">
            <a:avLst/>
          </a:prstGeom>
          <a:noFill/>
          <a:ln w="9525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9C49DD2-BA9D-4339-93CF-B340A818B48B}"/>
              </a:ext>
            </a:extLst>
          </p:cNvPr>
          <p:cNvSpPr txBox="1"/>
          <p:nvPr/>
        </p:nvSpPr>
        <p:spPr>
          <a:xfrm>
            <a:off x="3424644" y="2432740"/>
            <a:ext cx="558977" cy="472049"/>
          </a:xfrm>
          <a:prstGeom prst="rect">
            <a:avLst/>
          </a:prstGeom>
          <a:noFill/>
        </p:spPr>
        <p:txBody>
          <a:bodyPr wrap="square" lIns="40001" tIns="20001" rIns="40001" bIns="20001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100" b="1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Why this Method?</a:t>
            </a:r>
            <a:endParaRPr lang="ko-KR" altLang="en-US" sz="1100" b="1" dirty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Rectangle 30">
            <a:extLst>
              <a:ext uri="{FF2B5EF4-FFF2-40B4-BE49-F238E27FC236}">
                <a16:creationId xmlns:a16="http://schemas.microsoft.com/office/drawing/2014/main" xmlns="" id="{0F39E2EA-3460-4DB6-B74A-674489DE9C09}"/>
              </a:ext>
            </a:extLst>
          </p:cNvPr>
          <p:cNvSpPr/>
          <p:nvPr/>
        </p:nvSpPr>
        <p:spPr>
          <a:xfrm>
            <a:off x="2863228" y="3307983"/>
            <a:ext cx="123910" cy="164730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40001" tIns="20001" rIns="40001" bIns="20001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40016">
              <a:defRPr/>
            </a:pPr>
            <a:endParaRPr lang="ko-KR" altLang="en-US" sz="13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" name="Trapezoid 22">
            <a:extLst>
              <a:ext uri="{FF2B5EF4-FFF2-40B4-BE49-F238E27FC236}">
                <a16:creationId xmlns:a16="http://schemas.microsoft.com/office/drawing/2014/main" xmlns="" id="{6DAE9590-FCF8-4579-A154-86B47076E9B5}"/>
              </a:ext>
            </a:extLst>
          </p:cNvPr>
          <p:cNvSpPr>
            <a:spLocks noChangeAspect="1"/>
          </p:cNvSpPr>
          <p:nvPr/>
        </p:nvSpPr>
        <p:spPr>
          <a:xfrm>
            <a:off x="4379469" y="3349779"/>
            <a:ext cx="175649" cy="119142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lIns="40001" tIns="20001" rIns="40001" bIns="20001"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40016">
              <a:defRPr/>
            </a:pPr>
            <a:endParaRPr lang="ko-KR" altLang="en-US" sz="13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Oval 17">
            <a:extLst>
              <a:ext uri="{FF2B5EF4-FFF2-40B4-BE49-F238E27FC236}">
                <a16:creationId xmlns:a16="http://schemas.microsoft.com/office/drawing/2014/main" xmlns="" id="{A86C29C7-F4B7-477E-B460-8D9830545145}"/>
              </a:ext>
            </a:extLst>
          </p:cNvPr>
          <p:cNvSpPr/>
          <p:nvPr/>
        </p:nvSpPr>
        <p:spPr>
          <a:xfrm>
            <a:off x="2397060" y="1554084"/>
            <a:ext cx="303838" cy="405118"/>
          </a:xfrm>
          <a:prstGeom prst="ellipse">
            <a:avLst/>
          </a:prstGeom>
          <a:solidFill>
            <a:srgbClr val="DE0000">
              <a:lumMod val="60000"/>
              <a:lumOff val="40000"/>
            </a:srgbClr>
          </a:solidFill>
          <a:ln w="12700" cap="flat" cmpd="sng" algn="ctr">
            <a:noFill/>
            <a:prstDash val="solid"/>
          </a:ln>
          <a:effectLst>
            <a:glow rad="76200">
              <a:srgbClr val="FFFFFF">
                <a:alpha val="13000"/>
              </a:srgbClr>
            </a:glow>
          </a:effectLst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Oval 17">
            <a:extLst>
              <a:ext uri="{FF2B5EF4-FFF2-40B4-BE49-F238E27FC236}">
                <a16:creationId xmlns:a16="http://schemas.microsoft.com/office/drawing/2014/main" xmlns="" id="{A86C29C7-F4B7-477E-B460-8D9830545145}"/>
              </a:ext>
            </a:extLst>
          </p:cNvPr>
          <p:cNvSpPr/>
          <p:nvPr/>
        </p:nvSpPr>
        <p:spPr>
          <a:xfrm>
            <a:off x="2506809" y="3919907"/>
            <a:ext cx="303838" cy="405118"/>
          </a:xfrm>
          <a:prstGeom prst="ellipse">
            <a:avLst/>
          </a:prstGeom>
          <a:solidFill>
            <a:srgbClr val="DE0000">
              <a:lumMod val="60000"/>
              <a:lumOff val="40000"/>
            </a:srgbClr>
          </a:solidFill>
          <a:ln w="12700" cap="flat" cmpd="sng" algn="ctr">
            <a:noFill/>
            <a:prstDash val="solid"/>
          </a:ln>
          <a:effectLst>
            <a:glow rad="76200">
              <a:srgbClr val="FFFFFF">
                <a:alpha val="13000"/>
              </a:srgbClr>
            </a:glow>
          </a:effectLst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" name="Oval 17">
            <a:extLst>
              <a:ext uri="{FF2B5EF4-FFF2-40B4-BE49-F238E27FC236}">
                <a16:creationId xmlns:a16="http://schemas.microsoft.com/office/drawing/2014/main" xmlns="" id="{A86C29C7-F4B7-477E-B460-8D9830545145}"/>
              </a:ext>
            </a:extLst>
          </p:cNvPr>
          <p:cNvSpPr/>
          <p:nvPr/>
        </p:nvSpPr>
        <p:spPr>
          <a:xfrm>
            <a:off x="5171015" y="2647454"/>
            <a:ext cx="303838" cy="405118"/>
          </a:xfrm>
          <a:prstGeom prst="ellipse">
            <a:avLst/>
          </a:prstGeom>
          <a:solidFill>
            <a:srgbClr val="DE0000">
              <a:lumMod val="60000"/>
              <a:lumOff val="40000"/>
            </a:srgbClr>
          </a:solidFill>
          <a:ln w="12700" cap="flat" cmpd="sng" algn="ctr">
            <a:noFill/>
            <a:prstDash val="solid"/>
          </a:ln>
          <a:effectLst>
            <a:glow rad="76200">
              <a:srgbClr val="FFFFFF">
                <a:alpha val="13000"/>
              </a:srgbClr>
            </a:glow>
          </a:effectLst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" name="Rectangle 30">
            <a:extLst>
              <a:ext uri="{FF2B5EF4-FFF2-40B4-BE49-F238E27FC236}">
                <a16:creationId xmlns:a16="http://schemas.microsoft.com/office/drawing/2014/main" xmlns="" id="{0F39E2EA-3460-4DB6-B74A-674489DE9C09}"/>
              </a:ext>
            </a:extLst>
          </p:cNvPr>
          <p:cNvSpPr/>
          <p:nvPr/>
        </p:nvSpPr>
        <p:spPr>
          <a:xfrm>
            <a:off x="4714934" y="3271557"/>
            <a:ext cx="123910" cy="164730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40001" tIns="20001" rIns="40001" bIns="20001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40016">
              <a:defRPr/>
            </a:pPr>
            <a:endParaRPr lang="ko-KR" altLang="en-US" sz="13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Frame 17">
            <a:extLst>
              <a:ext uri="{FF2B5EF4-FFF2-40B4-BE49-F238E27FC236}">
                <a16:creationId xmlns:a16="http://schemas.microsoft.com/office/drawing/2014/main" xmlns="" id="{D436E3E7-3F22-4745-8CE7-A103F59CFF58}"/>
              </a:ext>
            </a:extLst>
          </p:cNvPr>
          <p:cNvSpPr/>
          <p:nvPr/>
        </p:nvSpPr>
        <p:spPr>
          <a:xfrm>
            <a:off x="4712079" y="1829615"/>
            <a:ext cx="124388" cy="165851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rgbClr val="FFFFFF"/>
          </a:solidFill>
          <a:ln w="25400" cap="flat" cmpd="sng" algn="ctr">
            <a:noFill/>
            <a:prstDash val="solid"/>
          </a:ln>
          <a:effectLst/>
        </p:spPr>
        <p:txBody>
          <a:bodyPr lIns="40001" tIns="20001" rIns="40001" bIns="20001"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40016">
              <a:defRPr/>
            </a:pPr>
            <a:endParaRPr lang="ko-KR" altLang="en-US" sz="13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Oval 17">
            <a:extLst>
              <a:ext uri="{FF2B5EF4-FFF2-40B4-BE49-F238E27FC236}">
                <a16:creationId xmlns:a16="http://schemas.microsoft.com/office/drawing/2014/main" xmlns="" id="{A86C29C7-F4B7-477E-B460-8D9830545145}"/>
              </a:ext>
            </a:extLst>
          </p:cNvPr>
          <p:cNvSpPr/>
          <p:nvPr/>
        </p:nvSpPr>
        <p:spPr>
          <a:xfrm>
            <a:off x="4928809" y="1441988"/>
            <a:ext cx="303838" cy="405118"/>
          </a:xfrm>
          <a:prstGeom prst="ellipse">
            <a:avLst/>
          </a:prstGeom>
          <a:solidFill>
            <a:srgbClr val="DE0000">
              <a:lumMod val="60000"/>
              <a:lumOff val="40000"/>
            </a:srgbClr>
          </a:solidFill>
          <a:ln w="12700" cap="flat" cmpd="sng" algn="ctr">
            <a:noFill/>
            <a:prstDash val="solid"/>
          </a:ln>
          <a:effectLst>
            <a:glow rad="76200">
              <a:srgbClr val="FFFFFF">
                <a:alpha val="13000"/>
              </a:srgbClr>
            </a:glow>
          </a:effectLst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" name="Oval 17">
            <a:extLst>
              <a:ext uri="{FF2B5EF4-FFF2-40B4-BE49-F238E27FC236}">
                <a16:creationId xmlns:a16="http://schemas.microsoft.com/office/drawing/2014/main" xmlns="" id="{A86C29C7-F4B7-477E-B460-8D9830545145}"/>
              </a:ext>
            </a:extLst>
          </p:cNvPr>
          <p:cNvSpPr/>
          <p:nvPr/>
        </p:nvSpPr>
        <p:spPr>
          <a:xfrm>
            <a:off x="4996757" y="3710184"/>
            <a:ext cx="303838" cy="405118"/>
          </a:xfrm>
          <a:prstGeom prst="ellipse">
            <a:avLst/>
          </a:prstGeom>
          <a:solidFill>
            <a:srgbClr val="DE0000">
              <a:lumMod val="60000"/>
              <a:lumOff val="40000"/>
            </a:srgbClr>
          </a:solidFill>
          <a:ln w="12700" cap="flat" cmpd="sng" algn="ctr">
            <a:noFill/>
            <a:prstDash val="solid"/>
          </a:ln>
          <a:effectLst>
            <a:glow rad="76200">
              <a:srgbClr val="FFFFFF">
                <a:alpha val="13000"/>
              </a:srgbClr>
            </a:glow>
          </a:effectLst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26" name="Straight Connector 24">
            <a:extLst>
              <a:ext uri="{FF2B5EF4-FFF2-40B4-BE49-F238E27FC236}">
                <a16:creationId xmlns:a16="http://schemas.microsoft.com/office/drawing/2014/main" xmlns="" id="{B9E1B0C4-19CA-4702-B66C-C0594D2EFEA5}"/>
              </a:ext>
            </a:extLst>
          </p:cNvPr>
          <p:cNvCxnSpPr>
            <a:cxnSpLocks/>
            <a:stCxn id="19" idx="5"/>
            <a:endCxn id="28" idx="1"/>
          </p:cNvCxnSpPr>
          <p:nvPr/>
        </p:nvCxnSpPr>
        <p:spPr>
          <a:xfrm>
            <a:off x="2656402" y="1899875"/>
            <a:ext cx="746919" cy="78994"/>
          </a:xfrm>
          <a:prstGeom prst="line">
            <a:avLst/>
          </a:prstGeom>
          <a:noFill/>
          <a:ln w="9525" cap="flat" cmpd="sng" algn="ctr">
            <a:solidFill>
              <a:srgbClr val="7F7F7F"/>
            </a:solidFill>
            <a:prstDash val="solid"/>
          </a:ln>
          <a:effectLst/>
        </p:spPr>
      </p:cxnSp>
      <p:cxnSp>
        <p:nvCxnSpPr>
          <p:cNvPr id="27" name="Straight Connector 39">
            <a:extLst>
              <a:ext uri="{FF2B5EF4-FFF2-40B4-BE49-F238E27FC236}">
                <a16:creationId xmlns:a16="http://schemas.microsoft.com/office/drawing/2014/main" xmlns="" id="{D9D08DBD-2982-4061-8322-40690038DD35}"/>
              </a:ext>
            </a:extLst>
          </p:cNvPr>
          <p:cNvCxnSpPr>
            <a:cxnSpLocks/>
            <a:stCxn id="24" idx="3"/>
          </p:cNvCxnSpPr>
          <p:nvPr/>
        </p:nvCxnSpPr>
        <p:spPr>
          <a:xfrm flipH="1">
            <a:off x="4318219" y="1787777"/>
            <a:ext cx="655085" cy="605197"/>
          </a:xfrm>
          <a:prstGeom prst="line">
            <a:avLst/>
          </a:prstGeom>
          <a:noFill/>
          <a:ln w="9525" cap="flat" cmpd="sng" algn="ctr">
            <a:solidFill>
              <a:srgbClr val="7F7F7F"/>
            </a:solidFill>
            <a:prstDash val="solid"/>
          </a:ln>
          <a:effectLst/>
        </p:spPr>
      </p:cxnSp>
      <p:sp>
        <p:nvSpPr>
          <p:cNvPr id="28" name="Oval 17">
            <a:extLst>
              <a:ext uri="{FF2B5EF4-FFF2-40B4-BE49-F238E27FC236}">
                <a16:creationId xmlns:a16="http://schemas.microsoft.com/office/drawing/2014/main" xmlns="" id="{A86C29C7-F4B7-477E-B460-8D9830545145}"/>
              </a:ext>
            </a:extLst>
          </p:cNvPr>
          <p:cNvSpPr/>
          <p:nvPr/>
        </p:nvSpPr>
        <p:spPr>
          <a:xfrm>
            <a:off x="3150566" y="1714507"/>
            <a:ext cx="1725931" cy="1805167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</a:ln>
          <a:effectLst>
            <a:glow rad="76200">
              <a:srgbClr val="FFFFFF">
                <a:alpha val="13000"/>
              </a:srgbClr>
            </a:glow>
            <a:outerShdw blurRad="1270000" dist="50800" dir="5400000" algn="ctr" rotWithShape="0">
              <a:srgbClr val="FF0000">
                <a:alpha val="43000"/>
              </a:srgbClr>
            </a:outerShdw>
          </a:effectLst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r>
              <a:rPr lang="en-US" kern="0" dirty="0">
                <a:solidFill>
                  <a:srgbClr val="FFFFFF"/>
                </a:solidFill>
                <a:latin typeface="+mn-lt"/>
                <a:cs typeface="+mn-cs"/>
              </a:rPr>
              <a:t>Why This Method?</a:t>
            </a:r>
          </a:p>
        </p:txBody>
      </p:sp>
    </p:spTree>
    <p:extLst>
      <p:ext uri="{BB962C8B-B14F-4D97-AF65-F5344CB8AC3E}">
        <p14:creationId xmlns:p14="http://schemas.microsoft.com/office/powerpoint/2010/main" val="179718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itle 2"/>
          <p:cNvSpPr>
            <a:spLocks noGrp="1"/>
          </p:cNvSpPr>
          <p:nvPr>
            <p:ph type="title"/>
          </p:nvPr>
        </p:nvSpPr>
        <p:spPr>
          <a:xfrm>
            <a:off x="142875" y="164042"/>
            <a:ext cx="8457406" cy="814917"/>
          </a:xfrm>
        </p:spPr>
        <p:txBody>
          <a:bodyPr/>
          <a:lstStyle/>
          <a:p>
            <a:r>
              <a:rPr lang="en-US" altLang="en-US" sz="3400" dirty="0"/>
              <a:t>Summary </a:t>
            </a:r>
            <a:r>
              <a:rPr lang="en-US" altLang="en-US" sz="3400" baseline="-25000" dirty="0"/>
              <a:t>(1/2)</a:t>
            </a:r>
          </a:p>
        </p:txBody>
      </p:sp>
      <p:sp>
        <p:nvSpPr>
          <p:cNvPr id="15362" name="Content Placeholder 1"/>
          <p:cNvSpPr>
            <a:spLocks noGrp="1"/>
          </p:cNvSpPr>
          <p:nvPr>
            <p:ph idx="1"/>
          </p:nvPr>
        </p:nvSpPr>
        <p:spPr>
          <a:xfrm>
            <a:off x="338337" y="978958"/>
            <a:ext cx="8467328" cy="5522747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1700" b="1" dirty="0"/>
              <a:t>Conclusion</a:t>
            </a:r>
          </a:p>
          <a:p>
            <a:pPr lvl="1" eaLnBrk="1" hangingPunct="1"/>
            <a:r>
              <a:rPr lang="en-US" altLang="en-US" sz="1700" dirty="0"/>
              <a:t>On TPS65313 device TI saved about 3 weeks effort using Cadence’s analog fault simulation tool compared to the traditional method</a:t>
            </a:r>
            <a:endParaRPr lang="en-US" altLang="en-US" sz="1700" dirty="0">
              <a:solidFill>
                <a:srgbClr val="FF0000"/>
              </a:solidFill>
            </a:endParaRPr>
          </a:p>
          <a:p>
            <a:pPr lvl="2" eaLnBrk="1" hangingPunct="1"/>
            <a:r>
              <a:rPr lang="en-US" altLang="en-US" sz="1400" dirty="0">
                <a:solidFill>
                  <a:srgbClr val="7030A0"/>
                </a:solidFill>
              </a:rPr>
              <a:t>Comprehensive fault list </a:t>
            </a:r>
            <a:r>
              <a:rPr lang="en-US" altLang="en-US" sz="1400" dirty="0"/>
              <a:t>that accounts for the fault universe of the device</a:t>
            </a:r>
          </a:p>
          <a:p>
            <a:pPr lvl="2" eaLnBrk="1" hangingPunct="1"/>
            <a:r>
              <a:rPr lang="en-US" altLang="en-US" sz="1400" dirty="0">
                <a:solidFill>
                  <a:srgbClr val="7030A0"/>
                </a:solidFill>
              </a:rPr>
              <a:t>Simplified setup </a:t>
            </a:r>
            <a:r>
              <a:rPr lang="en-US" altLang="en-US" sz="1400" dirty="0"/>
              <a:t>with the number of simulations remaining the same as in traditional Pin FMEA methods</a:t>
            </a:r>
          </a:p>
          <a:p>
            <a:pPr lvl="1" eaLnBrk="1" hangingPunct="1"/>
            <a:r>
              <a:rPr lang="en-US" altLang="en-US" sz="1700" dirty="0">
                <a:solidFill>
                  <a:srgbClr val="FF0000"/>
                </a:solidFill>
              </a:rPr>
              <a:t>Direct Fault Analysis </a:t>
            </a:r>
            <a:r>
              <a:rPr lang="en-US" altLang="en-US" sz="1700" dirty="0"/>
              <a:t>using industry standard Spectre</a:t>
            </a:r>
            <a:r>
              <a:rPr lang="en-US" altLang="en-US" sz="1700" dirty="0">
                <a:sym typeface="Symbol" panose="05050102010706020507" pitchFamily="18" charset="2"/>
              </a:rPr>
              <a:t></a:t>
            </a:r>
            <a:r>
              <a:rPr lang="en-US" altLang="en-US" sz="1700" dirty="0"/>
              <a:t> simulator</a:t>
            </a:r>
          </a:p>
          <a:p>
            <a:pPr lvl="2" eaLnBrk="1" hangingPunct="1"/>
            <a:r>
              <a:rPr lang="en-US" altLang="en-US" sz="1400" dirty="0">
                <a:solidFill>
                  <a:srgbClr val="7030A0"/>
                </a:solidFill>
              </a:rPr>
              <a:t>Sweep analysis </a:t>
            </a:r>
            <a:r>
              <a:rPr lang="en-US" altLang="en-US" sz="1400" dirty="0"/>
              <a:t>to inject faults independently on each pin and observe the effect</a:t>
            </a:r>
          </a:p>
          <a:p>
            <a:pPr lvl="2" eaLnBrk="1" hangingPunct="1"/>
            <a:r>
              <a:rPr lang="en-US" altLang="en-US" sz="1400" dirty="0">
                <a:solidFill>
                  <a:srgbClr val="7030A0"/>
                </a:solidFill>
              </a:rPr>
              <a:t>Distributed fault simulations </a:t>
            </a:r>
            <a:r>
              <a:rPr lang="en-US" altLang="en-US" sz="1400" dirty="0"/>
              <a:t>across multiple cores enables the regression</a:t>
            </a:r>
          </a:p>
          <a:p>
            <a:pPr eaLnBrk="1" hangingPunct="1"/>
            <a:r>
              <a:rPr lang="en-US" altLang="en-US" sz="1700" b="1" dirty="0"/>
              <a:t>Results</a:t>
            </a:r>
          </a:p>
          <a:p>
            <a:pPr lvl="1" eaLnBrk="1" hangingPunct="1"/>
            <a:r>
              <a:rPr lang="en-US" altLang="en-US" sz="1700" dirty="0"/>
              <a:t>Setup and analysis </a:t>
            </a:r>
            <a:r>
              <a:rPr lang="en-US" altLang="en-US" sz="1700" dirty="0">
                <a:solidFill>
                  <a:srgbClr val="FF0000"/>
                </a:solidFill>
              </a:rPr>
              <a:t>effort is reduced </a:t>
            </a:r>
            <a:r>
              <a:rPr lang="en-US" altLang="en-US" sz="1700" dirty="0"/>
              <a:t>compared to traditional methods</a:t>
            </a:r>
          </a:p>
          <a:p>
            <a:pPr lvl="2" eaLnBrk="1" hangingPunct="1"/>
            <a:r>
              <a:rPr lang="en-US" altLang="en-US" sz="1400" dirty="0">
                <a:solidFill>
                  <a:srgbClr val="7030A0"/>
                </a:solidFill>
              </a:rPr>
              <a:t>30 days to 1 day </a:t>
            </a:r>
            <a:r>
              <a:rPr lang="en-US" altLang="en-US" sz="1400" dirty="0"/>
              <a:t>for a 40-pin device </a:t>
            </a:r>
          </a:p>
          <a:p>
            <a:pPr lvl="2" eaLnBrk="1" hangingPunct="1"/>
            <a:r>
              <a:rPr lang="en-US" altLang="en-US" sz="1400" dirty="0"/>
              <a:t>Use the existing test bench to performance the simulation</a:t>
            </a:r>
          </a:p>
          <a:p>
            <a:pPr lvl="2" eaLnBrk="1" hangingPunct="1"/>
            <a:r>
              <a:rPr lang="en-US" altLang="en-US" sz="1400" dirty="0"/>
              <a:t>No additional switches and define conditions required for each pin</a:t>
            </a:r>
          </a:p>
          <a:p>
            <a:pPr lvl="3" eaLnBrk="1" hangingPunct="1"/>
            <a:r>
              <a:rPr lang="en-US" altLang="en-US" sz="1400" dirty="0">
                <a:solidFill>
                  <a:srgbClr val="7030A0"/>
                </a:solidFill>
              </a:rPr>
              <a:t>Testbench reuse </a:t>
            </a:r>
            <a:r>
              <a:rPr lang="en-US" altLang="en-US" sz="1400" dirty="0"/>
              <a:t>possible from functional verification maintaining compatibility</a:t>
            </a:r>
          </a:p>
          <a:p>
            <a:pPr lvl="1"/>
            <a:endParaRPr lang="en-US" altLang="en-US" sz="1300" dirty="0"/>
          </a:p>
        </p:txBody>
      </p:sp>
    </p:spTree>
    <p:extLst>
      <p:ext uri="{BB962C8B-B14F-4D97-AF65-F5344CB8AC3E}">
        <p14:creationId xmlns:p14="http://schemas.microsoft.com/office/powerpoint/2010/main" val="755548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E3348DC4-1605-4B18-9930-2D0755A060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z="1700" b="1" dirty="0"/>
              <a:t>Limitations</a:t>
            </a:r>
          </a:p>
          <a:p>
            <a:pPr lvl="1" eaLnBrk="1" hangingPunct="1"/>
            <a:r>
              <a:rPr lang="en-US" altLang="en-US" dirty="0"/>
              <a:t>No pin location based automatic fault list generation using layout </a:t>
            </a:r>
          </a:p>
          <a:p>
            <a:pPr lvl="2" eaLnBrk="1" hangingPunct="1"/>
            <a:r>
              <a:rPr lang="en-US" altLang="en-US" sz="1400" dirty="0"/>
              <a:t>Needed to optimize fault list generation as we need to short only the adjacent pins and not all combinations of pins</a:t>
            </a:r>
          </a:p>
          <a:p>
            <a:pPr lvl="1" eaLnBrk="1" hangingPunct="1"/>
            <a:r>
              <a:rPr lang="en-US" altLang="en-US" dirty="0"/>
              <a:t>Restricted to using same set of asserts and checkers for all pin short faults </a:t>
            </a:r>
          </a:p>
          <a:p>
            <a:pPr lvl="2" eaLnBrk="1" hangingPunct="1"/>
            <a:r>
              <a:rPr lang="en-US" altLang="en-US" sz="1400" dirty="0"/>
              <a:t>Using different checkers for different shorts not so direct and pursuable</a:t>
            </a:r>
          </a:p>
          <a:p>
            <a:pPr eaLnBrk="1" hangingPunct="1"/>
            <a:r>
              <a:rPr lang="en-US" altLang="en-US" sz="1700" b="1" dirty="0"/>
              <a:t>Future</a:t>
            </a:r>
            <a:r>
              <a:rPr lang="en-US" altLang="en-US" sz="1400" b="1" dirty="0"/>
              <a:t> </a:t>
            </a:r>
            <a:r>
              <a:rPr lang="en-US" altLang="en-US" sz="1700" b="1" dirty="0"/>
              <a:t>Scope from Cadence</a:t>
            </a:r>
          </a:p>
          <a:p>
            <a:pPr lvl="1" eaLnBrk="1" hangingPunct="1"/>
            <a:r>
              <a:rPr lang="en-US" altLang="en-US" dirty="0"/>
              <a:t>Potential expansion of analog fault simulation application to similar related analyses</a:t>
            </a:r>
          </a:p>
          <a:p>
            <a:pPr lvl="2" eaLnBrk="1" hangingPunct="1"/>
            <a:r>
              <a:rPr lang="en-US" altLang="en-US" sz="1400" dirty="0"/>
              <a:t>FTA, DFA, FMEDA and DFMEA</a:t>
            </a:r>
          </a:p>
          <a:p>
            <a:pPr lvl="2" eaLnBrk="1" hangingPunct="1"/>
            <a:r>
              <a:rPr lang="en-US" altLang="en-US" sz="1400" dirty="0"/>
              <a:t>Functional Safety Analysis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99512101-30D5-484A-A3E9-DA6CF6F3E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400" dirty="0"/>
              <a:t>Summary </a:t>
            </a:r>
            <a:r>
              <a:rPr lang="en-US" altLang="en-US" sz="3400" baseline="-25000" dirty="0"/>
              <a:t>(2/2)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158111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4204DBDC-3B8B-4DEA-9DCE-B064F9670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337" y="1066271"/>
            <a:ext cx="8467328" cy="469370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600" dirty="0" smtClean="0"/>
              <a:t>Device/IC Pin Failure Modes and Effects Analysis (Pin FMEA) is an integral part of        designs targeting mission critical applications </a:t>
            </a:r>
          </a:p>
          <a:p>
            <a:pPr lvl="1">
              <a:spcBef>
                <a:spcPts val="600"/>
              </a:spcBef>
            </a:pPr>
            <a:r>
              <a:rPr lang="en-US" sz="1400" dirty="0" smtClean="0"/>
              <a:t>automotive, industrial, defense, aerospace to name a few</a:t>
            </a:r>
          </a:p>
          <a:p>
            <a:pPr marL="333375" indent="-285750">
              <a:spcBef>
                <a:spcPts val="600"/>
              </a:spcBef>
            </a:pPr>
            <a:r>
              <a:rPr lang="en-US" sz="1600" dirty="0" smtClean="0"/>
              <a:t>Quantifiable analysis is performed considering device/IC internal failure modes (package and bond wire related) and failure modes external to device/IC (pin soldering and EVM interconnect related)</a:t>
            </a:r>
          </a:p>
          <a:p>
            <a:pPr marL="785812" lvl="1" indent="-285750">
              <a:spcBef>
                <a:spcPts val="600"/>
              </a:spcBef>
            </a:pPr>
            <a:r>
              <a:rPr lang="en-US" sz="1400" dirty="0" smtClean="0"/>
              <a:t>factors such as severity, likelihood and detectability of the failures used to calculate Risk Priority Number (RPN) to assess the risk associated with defined failure modes</a:t>
            </a:r>
          </a:p>
          <a:p>
            <a:pPr marL="333375" indent="-285750">
              <a:spcBef>
                <a:spcPts val="600"/>
              </a:spcBef>
            </a:pPr>
            <a:r>
              <a:rPr lang="en-US" sz="1600" dirty="0" smtClean="0"/>
              <a:t>Traditionally performed by manually introducing defects or faults at the device boundary pins</a:t>
            </a:r>
          </a:p>
          <a:p>
            <a:pPr marL="785812" lvl="1" indent="-285750">
              <a:spcBef>
                <a:spcPts val="600"/>
              </a:spcBef>
            </a:pPr>
            <a:r>
              <a:rPr lang="en-US" sz="1400" dirty="0" smtClean="0"/>
              <a:t>manual faults insertion may not comprehend the defect universe, as well as time consuming</a:t>
            </a:r>
          </a:p>
          <a:p>
            <a:pPr marL="785812" lvl="1" indent="-285750">
              <a:spcBef>
                <a:spcPts val="600"/>
              </a:spcBef>
            </a:pPr>
            <a:r>
              <a:rPr lang="en-US" sz="1400" dirty="0" smtClean="0"/>
              <a:t>no control on simulation performance optimization in terms of inserting faults at a required time interval</a:t>
            </a:r>
          </a:p>
          <a:p>
            <a:pPr marL="785812" lvl="1" indent="-285750">
              <a:spcBef>
                <a:spcPts val="600"/>
              </a:spcBef>
            </a:pPr>
            <a:r>
              <a:rPr lang="en-US" sz="1400" dirty="0" smtClean="0"/>
              <a:t> automated analog fault generation and simulation techniques</a:t>
            </a:r>
          </a:p>
          <a:p>
            <a:pPr marL="333375" indent="-285750">
              <a:spcBef>
                <a:spcPts val="600"/>
              </a:spcBef>
            </a:pPr>
            <a:r>
              <a:rPr lang="en-US" sz="1600" dirty="0" smtClean="0"/>
              <a:t>In addition, automated analog fault generation and simulation could    be extended to support validation of different device/IC level safety analyses</a:t>
            </a:r>
          </a:p>
          <a:p>
            <a:pPr marL="785812" lvl="1" indent="-285750">
              <a:spcBef>
                <a:spcPts val="600"/>
              </a:spcBef>
            </a:pPr>
            <a:r>
              <a:rPr lang="en-US" sz="1400" dirty="0" smtClean="0"/>
              <a:t>Fault Tree Analysis (FTA) and Dependent Failure Analysis (DFA)</a:t>
            </a:r>
          </a:p>
          <a:p>
            <a:pPr marL="785812" lvl="1" indent="-285750">
              <a:spcBef>
                <a:spcPts val="600"/>
              </a:spcBef>
            </a:pPr>
            <a:r>
              <a:rPr lang="en-US" sz="1400" dirty="0" smtClean="0"/>
              <a:t>failure Modes, Effects and Diagnostic Analysis (FMEDA) and Design Failure Mode and Effect Analysis (DFMEA) </a:t>
            </a:r>
          </a:p>
          <a:p>
            <a:pPr marL="500062" lvl="1" indent="0">
              <a:spcBef>
                <a:spcPts val="600"/>
              </a:spcBef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66EFF191-BB24-4B57-87D5-14F7E8B80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400" dirty="0"/>
              <a:t>Background &amp; motivation </a:t>
            </a:r>
            <a:r>
              <a:rPr lang="en-US" altLang="en-US" sz="3400" baseline="-25000" dirty="0" smtClean="0"/>
              <a:t>(1/2</a:t>
            </a:r>
            <a:r>
              <a:rPr lang="en-US" altLang="en-US" sz="3400" baseline="-25000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68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4204DBDC-3B8B-4DEA-9DCE-B064F9670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337" y="1066271"/>
            <a:ext cx="8467328" cy="4693708"/>
          </a:xfrm>
        </p:spPr>
        <p:txBody>
          <a:bodyPr/>
          <a:lstStyle/>
          <a:p>
            <a:pPr>
              <a:spcBef>
                <a:spcPts val="315"/>
              </a:spcBef>
            </a:pPr>
            <a:r>
              <a:rPr lang="en-US" altLang="en-US" sz="1700" dirty="0"/>
              <a:t>Pin FMEA verification is required for all automotive products in safety applications per ISO 26262</a:t>
            </a:r>
          </a:p>
          <a:p>
            <a:pPr lvl="1">
              <a:spcBef>
                <a:spcPts val="315"/>
              </a:spcBef>
            </a:pPr>
            <a:r>
              <a:rPr lang="en-US" altLang="en-US" sz="1300" dirty="0"/>
              <a:t>Existing methods of Pin-FMEA verification is complicated and the setup is time consuming</a:t>
            </a:r>
          </a:p>
          <a:p>
            <a:pPr>
              <a:spcBef>
                <a:spcPts val="315"/>
              </a:spcBef>
            </a:pPr>
            <a:r>
              <a:rPr lang="en-US" sz="1700" dirty="0"/>
              <a:t>Verification evidence has to be collected for external audit and at times shared with major automotive customers</a:t>
            </a:r>
            <a:endParaRPr lang="en-US" altLang="en-US" sz="1700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66EFF191-BB24-4B57-87D5-14F7E8B80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400" dirty="0"/>
              <a:t>Background &amp; motivation </a:t>
            </a:r>
            <a:r>
              <a:rPr lang="en-US" altLang="en-US" sz="3400" baseline="-25000" dirty="0"/>
              <a:t>(2/2)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92704B4-4A94-4966-BC83-88E66DB6AC33}"/>
              </a:ext>
            </a:extLst>
          </p:cNvPr>
          <p:cNvSpPr/>
          <p:nvPr/>
        </p:nvSpPr>
        <p:spPr>
          <a:xfrm>
            <a:off x="571500" y="4814844"/>
            <a:ext cx="7422356" cy="538603"/>
          </a:xfrm>
          <a:prstGeom prst="rect">
            <a:avLst/>
          </a:prstGeom>
        </p:spPr>
        <p:txBody>
          <a:bodyPr wrap="square" lIns="64002" tIns="32001" rIns="64002" bIns="32001">
            <a:spAutoFit/>
          </a:bodyPr>
          <a:lstStyle/>
          <a:p>
            <a:r>
              <a:rPr lang="en-US" sz="1400" dirty="0">
                <a:latin typeface="+mj-lt"/>
              </a:rPr>
              <a:t>Example: For 64-pin device Pin FMEA, we need ~250 unique simulations and </a:t>
            </a:r>
          </a:p>
          <a:p>
            <a:r>
              <a:rPr lang="en-US" sz="1400" dirty="0">
                <a:latin typeface="+mj-lt"/>
              </a:rPr>
              <a:t>~1.5 man-month worth of effort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6EC643C-4DF6-48DB-814C-EEF10BE6DCCC}"/>
              </a:ext>
            </a:extLst>
          </p:cNvPr>
          <p:cNvSpPr txBox="1"/>
          <p:nvPr/>
        </p:nvSpPr>
        <p:spPr>
          <a:xfrm>
            <a:off x="976246" y="3453768"/>
            <a:ext cx="2071755" cy="1287271"/>
          </a:xfrm>
          <a:prstGeom prst="rect">
            <a:avLst/>
          </a:prstGeom>
          <a:noFill/>
        </p:spPr>
        <p:txBody>
          <a:bodyPr wrap="square" lIns="48002" tIns="24001" rIns="48002" bIns="24001" rtlCol="0">
            <a:spAutoFit/>
          </a:bodyPr>
          <a:lstStyle/>
          <a:p>
            <a:r>
              <a:rPr lang="en-US" sz="1400" dirty="0">
                <a:latin typeface="+mj-lt"/>
              </a:rPr>
              <a:t>1) Floating pins</a:t>
            </a:r>
          </a:p>
          <a:p>
            <a:r>
              <a:rPr lang="en-US" sz="1400" dirty="0">
                <a:latin typeface="+mj-lt"/>
              </a:rPr>
              <a:t>2) Pin short to VDD</a:t>
            </a:r>
          </a:p>
          <a:p>
            <a:r>
              <a:rPr lang="en-US" sz="1400" dirty="0">
                <a:latin typeface="+mj-lt"/>
              </a:rPr>
              <a:t>3) Pin short to VSS</a:t>
            </a:r>
          </a:p>
          <a:p>
            <a:r>
              <a:rPr lang="en-US" sz="1400" dirty="0">
                <a:latin typeface="+mj-lt"/>
              </a:rPr>
              <a:t>4) Pin short to adjacent pin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371C9D5-301F-4D5F-AAA8-E9E44E66193F}"/>
              </a:ext>
            </a:extLst>
          </p:cNvPr>
          <p:cNvSpPr txBox="1"/>
          <p:nvPr/>
        </p:nvSpPr>
        <p:spPr>
          <a:xfrm>
            <a:off x="1047101" y="3090121"/>
            <a:ext cx="1555334" cy="414725"/>
          </a:xfrm>
          <a:prstGeom prst="rect">
            <a:avLst/>
          </a:prstGeom>
          <a:noFill/>
        </p:spPr>
        <p:txBody>
          <a:bodyPr wrap="square" lIns="48002" tIns="24001" rIns="48002" bIns="24001" rtlCol="0">
            <a:spAutoFit/>
          </a:bodyPr>
          <a:lstStyle/>
          <a:p>
            <a:r>
              <a:rPr lang="en-US" sz="1400" b="1" dirty="0">
                <a:latin typeface="+mj-lt"/>
              </a:rPr>
              <a:t>Pin-FMEA Cases: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51CFEEC-7848-4227-9E44-C28DCF8C451B}"/>
              </a:ext>
            </a:extLst>
          </p:cNvPr>
          <p:cNvSpPr txBox="1"/>
          <p:nvPr/>
        </p:nvSpPr>
        <p:spPr>
          <a:xfrm>
            <a:off x="3257380" y="3429002"/>
            <a:ext cx="2502890" cy="1287271"/>
          </a:xfrm>
          <a:prstGeom prst="rect">
            <a:avLst/>
          </a:prstGeom>
          <a:noFill/>
        </p:spPr>
        <p:txBody>
          <a:bodyPr wrap="square" lIns="48002" tIns="24001" rIns="48002" bIns="24001" rtlCol="0">
            <a:spAutoFit/>
          </a:bodyPr>
          <a:lstStyle/>
          <a:p>
            <a:r>
              <a:rPr lang="en-US" sz="1400" b="1" dirty="0">
                <a:latin typeface="+mj-lt"/>
              </a:rPr>
              <a:t>Total # of simulations:</a:t>
            </a:r>
          </a:p>
          <a:p>
            <a:r>
              <a:rPr lang="en-US" sz="1400" dirty="0">
                <a:latin typeface="+mj-lt"/>
              </a:rPr>
              <a:t> 4n-6 (VDD &amp; VSS adjacent) </a:t>
            </a:r>
          </a:p>
          <a:p>
            <a:r>
              <a:rPr lang="en-US" sz="1400" dirty="0">
                <a:latin typeface="+mj-lt"/>
              </a:rPr>
              <a:t> 4n-7 (Otherwise)</a:t>
            </a:r>
          </a:p>
          <a:p>
            <a:r>
              <a:rPr lang="en-US" sz="1400" dirty="0">
                <a:latin typeface="+mj-lt"/>
              </a:rPr>
              <a:t>Where n=number of device pins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3638723-217E-4173-AEC8-6955280978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867" y="3013849"/>
            <a:ext cx="1954199" cy="1712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6394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0EEE4723-64AE-4A38-9C4A-39BD2CD86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610" y="184134"/>
            <a:ext cx="8457406" cy="813593"/>
          </a:xfrm>
        </p:spPr>
        <p:txBody>
          <a:bodyPr/>
          <a:lstStyle/>
          <a:p>
            <a:r>
              <a:rPr lang="en-US" altLang="en-US" sz="3100" dirty="0"/>
              <a:t>Prior work for Pin FMEA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6A62DEF-2D42-4D01-8AC5-416C3E66B7B1}"/>
              </a:ext>
            </a:extLst>
          </p:cNvPr>
          <p:cNvSpPr txBox="1">
            <a:spLocks/>
          </p:cNvSpPr>
          <p:nvPr/>
        </p:nvSpPr>
        <p:spPr bwMode="auto">
          <a:xfrm>
            <a:off x="194765" y="1203325"/>
            <a:ext cx="4381500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6" tIns="45714" rIns="91426" bIns="45714" numCol="1" anchor="t" anchorCtr="0" compatLnSpc="1">
            <a:prstTxWarp prst="textNoShape">
              <a:avLst/>
            </a:prstTxWarp>
          </a:bodyPr>
          <a:lstStyle>
            <a:lvl1pPr marL="323850" indent="-323850" algn="l" rtl="0" eaLnBrk="0" fontAlgn="base" hangingPunct="0">
              <a:spcBef>
                <a:spcPct val="65000"/>
              </a:spcBef>
              <a:spcAft>
                <a:spcPct val="0"/>
              </a:spcAft>
              <a:buChar char="•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0738" indent="-3317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219200" indent="-234950" algn="l" rtl="0" eaLnBrk="0" fontAlgn="base" hangingPunct="0">
              <a:spcBef>
                <a:spcPct val="15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716088" indent="-331788" algn="l" rtl="0" eaLnBrk="0" fontAlgn="base" hangingPunct="0">
              <a:spcBef>
                <a:spcPct val="5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125663" indent="-246063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78025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6pPr>
            <a:lvl7pPr marL="343336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7pPr>
            <a:lvl8pPr marL="408647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8pPr>
            <a:lvl9pPr marL="473958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altLang="en-US" b="1" kern="0" dirty="0"/>
              <a:t>Traditional </a:t>
            </a:r>
            <a:r>
              <a:rPr lang="en-US" altLang="en-US" b="1" kern="0" dirty="0" smtClean="0"/>
              <a:t>method</a:t>
            </a:r>
            <a:r>
              <a:rPr lang="en-US" altLang="en-US" b="1" kern="0" dirty="0"/>
              <a:t>:</a:t>
            </a:r>
          </a:p>
          <a:p>
            <a:pPr marL="285750" lvl="1" indent="-285750">
              <a:lnSpc>
                <a:spcPct val="80000"/>
              </a:lnSpc>
              <a:spcBef>
                <a:spcPct val="65000"/>
              </a:spcBef>
            </a:pPr>
            <a:r>
              <a:rPr lang="en-US" altLang="en-US" sz="1700" kern="0" dirty="0"/>
              <a:t>Usually requires creating a new test bench for Pin FMEA</a:t>
            </a:r>
          </a:p>
          <a:p>
            <a:pPr marL="285750" lvl="1" indent="-285750">
              <a:lnSpc>
                <a:spcPct val="80000"/>
              </a:lnSpc>
              <a:spcBef>
                <a:spcPct val="65000"/>
              </a:spcBef>
            </a:pPr>
            <a:r>
              <a:rPr lang="en-US" altLang="en-US" sz="1700" kern="0" dirty="0"/>
              <a:t>Requires addition of switches for each pins and each adjacent pin on the test bench</a:t>
            </a:r>
          </a:p>
          <a:p>
            <a:pPr marL="285750" lvl="1" indent="-285750">
              <a:lnSpc>
                <a:spcPct val="80000"/>
              </a:lnSpc>
              <a:spcBef>
                <a:spcPct val="65000"/>
              </a:spcBef>
            </a:pPr>
            <a:r>
              <a:rPr lang="en-US" altLang="en-US" sz="1700" kern="0" dirty="0"/>
              <a:t>Requires </a:t>
            </a:r>
            <a:r>
              <a:rPr lang="en-US" sz="1700" kern="0" dirty="0"/>
              <a:t>4n-7 number of define conditions that needs to be added to the test bench</a:t>
            </a:r>
            <a:endParaRPr lang="en-US" altLang="en-US" sz="1700" kern="0" dirty="0"/>
          </a:p>
          <a:p>
            <a:endParaRPr lang="en-US" altLang="en-US" kern="0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xmlns="" id="{ABFB61C9-7747-4CE3-A276-1443278FAB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1814332"/>
              </p:ext>
            </p:extLst>
          </p:nvPr>
        </p:nvGraphicFramePr>
        <p:xfrm>
          <a:off x="5000627" y="1587500"/>
          <a:ext cx="3801279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096" name="Visio" r:id="rId3" imgW="5168228" imgH="3882259" progId="Visio.Drawing.11">
                  <p:embed/>
                </p:oleObj>
              </mc:Choice>
              <mc:Fallback>
                <p:oleObj name="Visio" r:id="rId3" imgW="5168228" imgH="3882259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27" y="1587500"/>
                        <a:ext cx="3801279" cy="38100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C196F45E-1254-4F3D-9E11-2D997701937A}"/>
              </a:ext>
            </a:extLst>
          </p:cNvPr>
          <p:cNvCxnSpPr>
            <a:cxnSpLocks/>
          </p:cNvCxnSpPr>
          <p:nvPr/>
        </p:nvCxnSpPr>
        <p:spPr>
          <a:xfrm>
            <a:off x="4929188" y="2349500"/>
            <a:ext cx="857250" cy="216672"/>
          </a:xfrm>
          <a:prstGeom prst="straightConnector1">
            <a:avLst/>
          </a:prstGeom>
          <a:ln w="31750">
            <a:solidFill>
              <a:srgbClr val="33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056A1456-C4AD-42E9-BF70-6F7AA72E2C0C}"/>
              </a:ext>
            </a:extLst>
          </p:cNvPr>
          <p:cNvCxnSpPr>
            <a:cxnSpLocks/>
          </p:cNvCxnSpPr>
          <p:nvPr/>
        </p:nvCxnSpPr>
        <p:spPr>
          <a:xfrm>
            <a:off x="4576265" y="3567113"/>
            <a:ext cx="3162800" cy="643333"/>
          </a:xfrm>
          <a:prstGeom prst="straightConnector1">
            <a:avLst/>
          </a:prstGeom>
          <a:ln w="31750">
            <a:solidFill>
              <a:srgbClr val="33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ight Brace 7">
            <a:extLst>
              <a:ext uri="{FF2B5EF4-FFF2-40B4-BE49-F238E27FC236}">
                <a16:creationId xmlns:a16="http://schemas.microsoft.com/office/drawing/2014/main" xmlns="" id="{603C34AA-28FD-4120-9B36-7EAAAA407E32}"/>
              </a:ext>
            </a:extLst>
          </p:cNvPr>
          <p:cNvSpPr/>
          <p:nvPr/>
        </p:nvSpPr>
        <p:spPr>
          <a:xfrm>
            <a:off x="4405313" y="1619250"/>
            <a:ext cx="523875" cy="1460500"/>
          </a:xfrm>
          <a:prstGeom prst="rightBrace">
            <a:avLst/>
          </a:prstGeom>
          <a:ln w="19050">
            <a:solidFill>
              <a:srgbClr val="3333CC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lIns="64002" tIns="32001" rIns="64002" bIns="32001" rtlCol="0" anchor="ctr"/>
          <a:lstStyle/>
          <a:p>
            <a:pPr algn="ctr"/>
            <a:endParaRPr lang="en-US" b="1" dirty="0">
              <a:solidFill>
                <a:srgbClr val="FFC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286625" y="2349500"/>
            <a:ext cx="0" cy="381000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805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EF402860-FE09-4E72-8333-547096D49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718" y="1037839"/>
            <a:ext cx="4687726" cy="4693708"/>
          </a:xfrm>
        </p:spPr>
        <p:txBody>
          <a:bodyPr/>
          <a:lstStyle/>
          <a:p>
            <a:pPr>
              <a:spcBef>
                <a:spcPts val="263"/>
              </a:spcBef>
            </a:pPr>
            <a:r>
              <a:rPr lang="en-US" altLang="en-US" sz="1700" dirty="0"/>
              <a:t>Cadence tool (Legato) </a:t>
            </a:r>
            <a:r>
              <a:rPr lang="en-US" sz="1700" dirty="0"/>
              <a:t>provides a transistor-level simulation capability that can be enabled in an analog test methodology to improve test coverage by identifying critical test patterns </a:t>
            </a:r>
          </a:p>
          <a:p>
            <a:pPr>
              <a:spcBef>
                <a:spcPts val="263"/>
              </a:spcBef>
            </a:pPr>
            <a:r>
              <a:rPr lang="en-US" altLang="en-US" sz="1700" dirty="0"/>
              <a:t>We can utilize this tool to automate the verification on device level and use this for efficient Pin FMEA verification</a:t>
            </a:r>
          </a:p>
          <a:p>
            <a:pPr>
              <a:spcBef>
                <a:spcPts val="263"/>
              </a:spcBef>
            </a:pPr>
            <a:r>
              <a:rPr lang="en-US" altLang="en-US" sz="1700" dirty="0"/>
              <a:t>Pin name(s) or net name(s) can be specified where the fault (open/short) will be injected automatically</a:t>
            </a:r>
          </a:p>
          <a:p>
            <a:pPr>
              <a:spcBef>
                <a:spcPts val="263"/>
              </a:spcBef>
            </a:pPr>
            <a:r>
              <a:rPr lang="en-US" altLang="en-US" sz="1700" dirty="0"/>
              <a:t>Injected faults can be simulated in parallel to optimize the run time</a:t>
            </a:r>
          </a:p>
          <a:p>
            <a:pPr>
              <a:spcBef>
                <a:spcPts val="263"/>
              </a:spcBef>
            </a:pPr>
            <a:r>
              <a:rPr lang="en-US" altLang="en-US" sz="1700" dirty="0"/>
              <a:t>Pass/Fail status can be extracted from the log file based on device specific safety goals</a:t>
            </a:r>
          </a:p>
          <a:p>
            <a:endParaRPr lang="en-US" sz="17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0AB4B2DD-3D39-4800-A0B6-857D8FDDF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dirty="0"/>
              <a:t>Proposed method: overview</a:t>
            </a:r>
            <a:endParaRPr lang="en-US" dirty="0"/>
          </a:p>
        </p:txBody>
      </p:sp>
      <p:sp>
        <p:nvSpPr>
          <p:cNvPr id="4" name="Rounded Rectangle 5">
            <a:extLst>
              <a:ext uri="{FF2B5EF4-FFF2-40B4-BE49-F238E27FC236}">
                <a16:creationId xmlns:a16="http://schemas.microsoft.com/office/drawing/2014/main" xmlns="" id="{29F1B24B-1984-414D-B579-5B5DDFFF2755}"/>
              </a:ext>
            </a:extLst>
          </p:cNvPr>
          <p:cNvSpPr/>
          <p:nvPr/>
        </p:nvSpPr>
        <p:spPr>
          <a:xfrm>
            <a:off x="6872618" y="1809904"/>
            <a:ext cx="1458516" cy="1884570"/>
          </a:xfrm>
          <a:prstGeom prst="roundRect">
            <a:avLst/>
          </a:prstGeom>
          <a:solidFill>
            <a:srgbClr val="000000"/>
          </a:solidFill>
          <a:ln w="25400" cap="flat" cmpd="sng" algn="ctr">
            <a:solidFill>
              <a:srgbClr val="000000"/>
            </a:solidFill>
            <a:prstDash val="solid"/>
          </a:ln>
          <a:effectLst>
            <a:outerShdw blurRad="63500" sx="102000" sy="102000" algn="ctr" rotWithShape="0">
              <a:prstClr val="black">
                <a:alpha val="75000"/>
              </a:prstClr>
            </a:outerShdw>
          </a:effectLst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r>
              <a:rPr lang="en-US" sz="1300" b="1" kern="0" dirty="0">
                <a:solidFill>
                  <a:srgbClr val="FFFFFF"/>
                </a:solidFill>
                <a:latin typeface="Arial"/>
              </a:rPr>
              <a:t>DUT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4E8FCC3-34D0-40CA-97B5-181823180997}"/>
              </a:ext>
            </a:extLst>
          </p:cNvPr>
          <p:cNvSpPr/>
          <p:nvPr/>
        </p:nvSpPr>
        <p:spPr>
          <a:xfrm>
            <a:off x="7197245" y="1963989"/>
            <a:ext cx="54100" cy="461645"/>
          </a:xfrm>
          <a:prstGeom prst="rect">
            <a:avLst/>
          </a:prstGeom>
          <a:solidFill>
            <a:srgbClr val="000000">
              <a:lumMod val="65000"/>
              <a:lumOff val="35000"/>
            </a:srgbClr>
          </a:solidFill>
          <a:ln w="25400" cap="flat" cmpd="sng" algn="ctr">
            <a:solidFill>
              <a:srgbClr val="DE0000">
                <a:lumMod val="60000"/>
                <a:lumOff val="4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CC78148-4F1D-408B-9154-AF3B353A59A0}"/>
              </a:ext>
            </a:extLst>
          </p:cNvPr>
          <p:cNvSpPr/>
          <p:nvPr/>
        </p:nvSpPr>
        <p:spPr>
          <a:xfrm>
            <a:off x="7077427" y="2576977"/>
            <a:ext cx="108199" cy="882901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000000"/>
            </a:solidFill>
            <a:prstDash val="solid"/>
          </a:ln>
          <a:effectLst>
            <a:innerShdw blurRad="114300">
              <a:prstClr val="black"/>
            </a:innerShdw>
          </a:effectLst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70B050E-69BE-47FA-98B1-D8363AB2DCD5}"/>
              </a:ext>
            </a:extLst>
          </p:cNvPr>
          <p:cNvSpPr/>
          <p:nvPr/>
        </p:nvSpPr>
        <p:spPr>
          <a:xfrm>
            <a:off x="7149794" y="2086104"/>
            <a:ext cx="25318" cy="357778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DE000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E3984A3-5BDC-41CB-BE6A-91820AF75464}"/>
              </a:ext>
            </a:extLst>
          </p:cNvPr>
          <p:cNvSpPr/>
          <p:nvPr/>
        </p:nvSpPr>
        <p:spPr>
          <a:xfrm>
            <a:off x="7278922" y="2083151"/>
            <a:ext cx="25318" cy="357778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DE000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B6170FC2-BF81-46AF-BBF7-470747B4635D}"/>
              </a:ext>
            </a:extLst>
          </p:cNvPr>
          <p:cNvSpPr/>
          <p:nvPr/>
        </p:nvSpPr>
        <p:spPr>
          <a:xfrm>
            <a:off x="7148344" y="2413695"/>
            <a:ext cx="151905" cy="34623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DE000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FD19880-778E-4A4A-9F42-F104FBD468DA}"/>
              </a:ext>
            </a:extLst>
          </p:cNvPr>
          <p:cNvSpPr/>
          <p:nvPr/>
        </p:nvSpPr>
        <p:spPr>
          <a:xfrm>
            <a:off x="7291580" y="2560662"/>
            <a:ext cx="54100" cy="461645"/>
          </a:xfrm>
          <a:prstGeom prst="rect">
            <a:avLst/>
          </a:prstGeom>
          <a:solidFill>
            <a:srgbClr val="FFFFFF">
              <a:lumMod val="65000"/>
            </a:srgbClr>
          </a:solidFill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Rounded Rectangle 12">
            <a:extLst>
              <a:ext uri="{FF2B5EF4-FFF2-40B4-BE49-F238E27FC236}">
                <a16:creationId xmlns:a16="http://schemas.microsoft.com/office/drawing/2014/main" xmlns="" id="{59F7584D-47A8-43C9-8270-C21E84816C29}"/>
              </a:ext>
            </a:extLst>
          </p:cNvPr>
          <p:cNvSpPr/>
          <p:nvPr/>
        </p:nvSpPr>
        <p:spPr>
          <a:xfrm>
            <a:off x="7991377" y="2492138"/>
            <a:ext cx="174738" cy="128395"/>
          </a:xfrm>
          <a:prstGeom prst="roundRect">
            <a:avLst/>
          </a:prstGeom>
          <a:solidFill>
            <a:srgbClr val="FFFFFF">
              <a:lumMod val="65000"/>
            </a:srgbClr>
          </a:solidFill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Rounded Rectangle 13">
            <a:extLst>
              <a:ext uri="{FF2B5EF4-FFF2-40B4-BE49-F238E27FC236}">
                <a16:creationId xmlns:a16="http://schemas.microsoft.com/office/drawing/2014/main" xmlns="" id="{98747044-47A2-4F9F-955D-E72A9A8A6299}"/>
              </a:ext>
            </a:extLst>
          </p:cNvPr>
          <p:cNvSpPr/>
          <p:nvPr/>
        </p:nvSpPr>
        <p:spPr>
          <a:xfrm>
            <a:off x="7991377" y="2663088"/>
            <a:ext cx="174738" cy="128395"/>
          </a:xfrm>
          <a:prstGeom prst="roundRect">
            <a:avLst/>
          </a:prstGeom>
          <a:solidFill>
            <a:srgbClr val="FFFFFF">
              <a:lumMod val="65000"/>
            </a:srgbClr>
          </a:solidFill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" name="Rounded Rectangle 14">
            <a:extLst>
              <a:ext uri="{FF2B5EF4-FFF2-40B4-BE49-F238E27FC236}">
                <a16:creationId xmlns:a16="http://schemas.microsoft.com/office/drawing/2014/main" xmlns="" id="{2D418071-78A4-4F60-A790-C3CD0613898E}"/>
              </a:ext>
            </a:extLst>
          </p:cNvPr>
          <p:cNvSpPr/>
          <p:nvPr/>
        </p:nvSpPr>
        <p:spPr>
          <a:xfrm>
            <a:off x="7991377" y="2859594"/>
            <a:ext cx="174738" cy="128395"/>
          </a:xfrm>
          <a:prstGeom prst="roundRect">
            <a:avLst/>
          </a:prstGeom>
          <a:solidFill>
            <a:srgbClr val="FFFFFF">
              <a:lumMod val="65000"/>
            </a:srgbClr>
          </a:solidFill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Rounded Rectangle 15">
            <a:extLst>
              <a:ext uri="{FF2B5EF4-FFF2-40B4-BE49-F238E27FC236}">
                <a16:creationId xmlns:a16="http://schemas.microsoft.com/office/drawing/2014/main" xmlns="" id="{D9E19C24-D3CE-4AF2-8D3E-B14934509E78}"/>
              </a:ext>
            </a:extLst>
          </p:cNvPr>
          <p:cNvSpPr/>
          <p:nvPr/>
        </p:nvSpPr>
        <p:spPr>
          <a:xfrm>
            <a:off x="7993500" y="3056798"/>
            <a:ext cx="174738" cy="128395"/>
          </a:xfrm>
          <a:prstGeom prst="roundRect">
            <a:avLst/>
          </a:prstGeom>
          <a:solidFill>
            <a:srgbClr val="FFFFFF">
              <a:lumMod val="65000"/>
            </a:srgbClr>
          </a:solidFill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Rounded Rectangle 16">
            <a:extLst>
              <a:ext uri="{FF2B5EF4-FFF2-40B4-BE49-F238E27FC236}">
                <a16:creationId xmlns:a16="http://schemas.microsoft.com/office/drawing/2014/main" xmlns="" id="{28B4DC34-0921-49EB-8FFD-2B361A02D3D4}"/>
              </a:ext>
            </a:extLst>
          </p:cNvPr>
          <p:cNvSpPr/>
          <p:nvPr/>
        </p:nvSpPr>
        <p:spPr>
          <a:xfrm>
            <a:off x="7459797" y="2530521"/>
            <a:ext cx="87369" cy="111084"/>
          </a:xfrm>
          <a:prstGeom prst="roundRect">
            <a:avLst/>
          </a:prstGeom>
          <a:solidFill>
            <a:srgbClr val="FFFFFF">
              <a:lumMod val="65000"/>
            </a:srgbClr>
          </a:solidFill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Rounded Rectangle 17">
            <a:extLst>
              <a:ext uri="{FF2B5EF4-FFF2-40B4-BE49-F238E27FC236}">
                <a16:creationId xmlns:a16="http://schemas.microsoft.com/office/drawing/2014/main" xmlns="" id="{A56B3B60-905D-47AB-BEF2-B343C5A20FBA}"/>
              </a:ext>
            </a:extLst>
          </p:cNvPr>
          <p:cNvSpPr/>
          <p:nvPr/>
        </p:nvSpPr>
        <p:spPr>
          <a:xfrm>
            <a:off x="7575499" y="2530522"/>
            <a:ext cx="87369" cy="111084"/>
          </a:xfrm>
          <a:prstGeom prst="roundRect">
            <a:avLst/>
          </a:prstGeom>
          <a:solidFill>
            <a:srgbClr val="FFFFFF">
              <a:lumMod val="65000"/>
            </a:srgbClr>
          </a:solidFill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" name="Rounded Rectangle 18">
            <a:extLst>
              <a:ext uri="{FF2B5EF4-FFF2-40B4-BE49-F238E27FC236}">
                <a16:creationId xmlns:a16="http://schemas.microsoft.com/office/drawing/2014/main" xmlns="" id="{42FE1F21-D4EF-4EAB-B081-646ABC41FDD4}"/>
              </a:ext>
            </a:extLst>
          </p:cNvPr>
          <p:cNvSpPr/>
          <p:nvPr/>
        </p:nvSpPr>
        <p:spPr>
          <a:xfrm>
            <a:off x="7687862" y="2529741"/>
            <a:ext cx="87369" cy="111084"/>
          </a:xfrm>
          <a:prstGeom prst="roundRect">
            <a:avLst/>
          </a:prstGeom>
          <a:solidFill>
            <a:srgbClr val="FFFFFF">
              <a:lumMod val="65000"/>
            </a:srgbClr>
          </a:solidFill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" name="Rounded Rectangle 19">
            <a:extLst>
              <a:ext uri="{FF2B5EF4-FFF2-40B4-BE49-F238E27FC236}">
                <a16:creationId xmlns:a16="http://schemas.microsoft.com/office/drawing/2014/main" xmlns="" id="{774C715B-4460-484F-9404-B2DE66527403}"/>
              </a:ext>
            </a:extLst>
          </p:cNvPr>
          <p:cNvSpPr/>
          <p:nvPr/>
        </p:nvSpPr>
        <p:spPr>
          <a:xfrm>
            <a:off x="7723467" y="3008147"/>
            <a:ext cx="87369" cy="75738"/>
          </a:xfrm>
          <a:prstGeom prst="roundRect">
            <a:avLst/>
          </a:prstGeom>
          <a:solidFill>
            <a:srgbClr val="FFFFFF">
              <a:lumMod val="65000"/>
            </a:srgbClr>
          </a:solidFill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Rounded Rectangle 20">
            <a:extLst>
              <a:ext uri="{FF2B5EF4-FFF2-40B4-BE49-F238E27FC236}">
                <a16:creationId xmlns:a16="http://schemas.microsoft.com/office/drawing/2014/main" xmlns="" id="{949AA74E-DF82-49C6-9964-78A8D80AF9D2}"/>
              </a:ext>
            </a:extLst>
          </p:cNvPr>
          <p:cNvSpPr/>
          <p:nvPr/>
        </p:nvSpPr>
        <p:spPr>
          <a:xfrm>
            <a:off x="7662867" y="3146672"/>
            <a:ext cx="87369" cy="111084"/>
          </a:xfrm>
          <a:prstGeom prst="roundRect">
            <a:avLst/>
          </a:prstGeom>
          <a:solidFill>
            <a:srgbClr val="FFFFFF">
              <a:lumMod val="65000"/>
            </a:srgbClr>
          </a:solidFill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Rounded Rectangle 21">
            <a:extLst>
              <a:ext uri="{FF2B5EF4-FFF2-40B4-BE49-F238E27FC236}">
                <a16:creationId xmlns:a16="http://schemas.microsoft.com/office/drawing/2014/main" xmlns="" id="{A193BE19-E2DD-474F-B242-BE5B9BA02D7E}"/>
              </a:ext>
            </a:extLst>
          </p:cNvPr>
          <p:cNvSpPr/>
          <p:nvPr/>
        </p:nvSpPr>
        <p:spPr>
          <a:xfrm>
            <a:off x="7444596" y="3168672"/>
            <a:ext cx="163321" cy="178168"/>
          </a:xfrm>
          <a:prstGeom prst="roundRect">
            <a:avLst/>
          </a:prstGeom>
          <a:solidFill>
            <a:srgbClr val="FFFFFF">
              <a:lumMod val="65000"/>
            </a:srgbClr>
          </a:solidFill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" name="Rounded Rectangle 22">
            <a:extLst>
              <a:ext uri="{FF2B5EF4-FFF2-40B4-BE49-F238E27FC236}">
                <a16:creationId xmlns:a16="http://schemas.microsoft.com/office/drawing/2014/main" xmlns="" id="{C972407B-B817-4A16-92D4-F693696F3D2C}"/>
              </a:ext>
            </a:extLst>
          </p:cNvPr>
          <p:cNvSpPr/>
          <p:nvPr/>
        </p:nvSpPr>
        <p:spPr>
          <a:xfrm>
            <a:off x="7470907" y="3018425"/>
            <a:ext cx="87369" cy="75738"/>
          </a:xfrm>
          <a:prstGeom prst="roundRect">
            <a:avLst/>
          </a:prstGeom>
          <a:solidFill>
            <a:srgbClr val="FFFFFF">
              <a:lumMod val="65000"/>
            </a:srgbClr>
          </a:solidFill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" name="Rounded Rectangle 23">
            <a:extLst>
              <a:ext uri="{FF2B5EF4-FFF2-40B4-BE49-F238E27FC236}">
                <a16:creationId xmlns:a16="http://schemas.microsoft.com/office/drawing/2014/main" xmlns="" id="{D91FC6A6-89DB-418B-B49B-F9CB935E7FFB}"/>
              </a:ext>
            </a:extLst>
          </p:cNvPr>
          <p:cNvSpPr/>
          <p:nvPr/>
        </p:nvSpPr>
        <p:spPr>
          <a:xfrm>
            <a:off x="7591282" y="3018927"/>
            <a:ext cx="87369" cy="75738"/>
          </a:xfrm>
          <a:prstGeom prst="roundRect">
            <a:avLst/>
          </a:prstGeom>
          <a:solidFill>
            <a:srgbClr val="FFFFFF">
              <a:lumMod val="65000"/>
            </a:srgbClr>
          </a:solidFill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3AE78D58-152F-4E98-9FEA-FB5C0EF8B677}"/>
              </a:ext>
            </a:extLst>
          </p:cNvPr>
          <p:cNvCxnSpPr/>
          <p:nvPr/>
        </p:nvCxnSpPr>
        <p:spPr>
          <a:xfrm>
            <a:off x="7075404" y="2641607"/>
            <a:ext cx="113928" cy="1"/>
          </a:xfrm>
          <a:prstGeom prst="line">
            <a:avLst/>
          </a:prstGeom>
          <a:noFill/>
          <a:ln w="9525" cap="flat" cmpd="sng" algn="ctr">
            <a:solidFill>
              <a:srgbClr val="808080">
                <a:lumMod val="75000"/>
              </a:srgbClr>
            </a:solidFill>
            <a:prstDash val="soli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5E871C06-6985-44D2-B5C8-933F7D4EF99A}"/>
              </a:ext>
            </a:extLst>
          </p:cNvPr>
          <p:cNvCxnSpPr/>
          <p:nvPr/>
        </p:nvCxnSpPr>
        <p:spPr>
          <a:xfrm>
            <a:off x="7077425" y="2708770"/>
            <a:ext cx="113928" cy="1"/>
          </a:xfrm>
          <a:prstGeom prst="line">
            <a:avLst/>
          </a:prstGeom>
          <a:noFill/>
          <a:ln w="9525" cap="flat" cmpd="sng" algn="ctr">
            <a:solidFill>
              <a:srgbClr val="808080">
                <a:lumMod val="75000"/>
              </a:srgbClr>
            </a:solidFill>
            <a:prstDash val="solid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6D5B4EC1-7380-46F2-A84F-E34AE4AAD5A3}"/>
              </a:ext>
            </a:extLst>
          </p:cNvPr>
          <p:cNvCxnSpPr/>
          <p:nvPr/>
        </p:nvCxnSpPr>
        <p:spPr>
          <a:xfrm>
            <a:off x="7072960" y="2874637"/>
            <a:ext cx="113928" cy="1"/>
          </a:xfrm>
          <a:prstGeom prst="line">
            <a:avLst/>
          </a:prstGeom>
          <a:noFill/>
          <a:ln w="9525" cap="flat" cmpd="sng" algn="ctr">
            <a:solidFill>
              <a:srgbClr val="808080">
                <a:lumMod val="75000"/>
              </a:srgbClr>
            </a:solidFill>
            <a:prstDash val="soli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BECA8564-167A-4ECC-B26D-584ACE792AE2}"/>
              </a:ext>
            </a:extLst>
          </p:cNvPr>
          <p:cNvCxnSpPr/>
          <p:nvPr/>
        </p:nvCxnSpPr>
        <p:spPr>
          <a:xfrm>
            <a:off x="7075404" y="3056797"/>
            <a:ext cx="113928" cy="1"/>
          </a:xfrm>
          <a:prstGeom prst="line">
            <a:avLst/>
          </a:prstGeom>
          <a:noFill/>
          <a:ln w="9525" cap="flat" cmpd="sng" algn="ctr">
            <a:solidFill>
              <a:srgbClr val="808080">
                <a:lumMod val="75000"/>
              </a:srgbClr>
            </a:solidFill>
            <a:prstDash val="solid"/>
          </a:ln>
          <a:effectLst/>
        </p:spPr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72F88138-C8E7-4DD9-8B9C-BCF0C1684F08}"/>
              </a:ext>
            </a:extLst>
          </p:cNvPr>
          <p:cNvSpPr/>
          <p:nvPr/>
        </p:nvSpPr>
        <p:spPr>
          <a:xfrm>
            <a:off x="7390824" y="1961093"/>
            <a:ext cx="54100" cy="461645"/>
          </a:xfrm>
          <a:prstGeom prst="rect">
            <a:avLst/>
          </a:prstGeom>
          <a:solidFill>
            <a:srgbClr val="000000">
              <a:lumMod val="65000"/>
              <a:lumOff val="35000"/>
            </a:srgbClr>
          </a:solidFill>
          <a:ln w="25400" cap="flat" cmpd="sng" algn="ctr">
            <a:solidFill>
              <a:srgbClr val="DE0000">
                <a:lumMod val="60000"/>
                <a:lumOff val="4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86C46385-A47F-4E62-A65B-4E20C0596E1A}"/>
              </a:ext>
            </a:extLst>
          </p:cNvPr>
          <p:cNvSpPr/>
          <p:nvPr/>
        </p:nvSpPr>
        <p:spPr>
          <a:xfrm>
            <a:off x="7343372" y="2083209"/>
            <a:ext cx="25318" cy="357778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DE000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4D509B04-2C5C-4948-B3C5-D68C29978FB8}"/>
              </a:ext>
            </a:extLst>
          </p:cNvPr>
          <p:cNvSpPr/>
          <p:nvPr/>
        </p:nvSpPr>
        <p:spPr>
          <a:xfrm>
            <a:off x="7472500" y="2080255"/>
            <a:ext cx="25318" cy="357778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DE000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FC787F85-19D5-481A-BDC4-C3AFDC7FD7FA}"/>
              </a:ext>
            </a:extLst>
          </p:cNvPr>
          <p:cNvSpPr/>
          <p:nvPr/>
        </p:nvSpPr>
        <p:spPr>
          <a:xfrm>
            <a:off x="7341924" y="2410799"/>
            <a:ext cx="151905" cy="34623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DE000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75A35BC5-8DED-42AC-8082-7D558EAF2177}"/>
              </a:ext>
            </a:extLst>
          </p:cNvPr>
          <p:cNvSpPr/>
          <p:nvPr/>
        </p:nvSpPr>
        <p:spPr>
          <a:xfrm>
            <a:off x="7580867" y="1963989"/>
            <a:ext cx="54100" cy="461645"/>
          </a:xfrm>
          <a:prstGeom prst="rect">
            <a:avLst/>
          </a:prstGeom>
          <a:solidFill>
            <a:srgbClr val="000000">
              <a:lumMod val="65000"/>
              <a:lumOff val="35000"/>
            </a:srgbClr>
          </a:solidFill>
          <a:ln w="25400" cap="flat" cmpd="sng" algn="ctr">
            <a:solidFill>
              <a:srgbClr val="DE0000">
                <a:lumMod val="60000"/>
                <a:lumOff val="4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B144145-23D9-4A5C-B764-F79330FFC3F5}"/>
              </a:ext>
            </a:extLst>
          </p:cNvPr>
          <p:cNvSpPr/>
          <p:nvPr/>
        </p:nvSpPr>
        <p:spPr>
          <a:xfrm>
            <a:off x="7533415" y="2086104"/>
            <a:ext cx="25318" cy="357778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DE000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1D650B80-3CDF-409F-BEE7-AE8B4CE5AD7F}"/>
              </a:ext>
            </a:extLst>
          </p:cNvPr>
          <p:cNvSpPr/>
          <p:nvPr/>
        </p:nvSpPr>
        <p:spPr>
          <a:xfrm>
            <a:off x="7662544" y="2083151"/>
            <a:ext cx="25318" cy="357778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DE000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3DCB9CA-285F-4FF8-8D24-17BC81671C53}"/>
              </a:ext>
            </a:extLst>
          </p:cNvPr>
          <p:cNvSpPr/>
          <p:nvPr/>
        </p:nvSpPr>
        <p:spPr>
          <a:xfrm>
            <a:off x="7531964" y="2413695"/>
            <a:ext cx="151905" cy="34623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DE000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D40BCE1-2EEC-46FE-BA76-5BDD9792559B}"/>
              </a:ext>
            </a:extLst>
          </p:cNvPr>
          <p:cNvSpPr/>
          <p:nvPr/>
        </p:nvSpPr>
        <p:spPr>
          <a:xfrm>
            <a:off x="7772370" y="1963989"/>
            <a:ext cx="54100" cy="461645"/>
          </a:xfrm>
          <a:prstGeom prst="rect">
            <a:avLst/>
          </a:prstGeom>
          <a:solidFill>
            <a:srgbClr val="000000">
              <a:lumMod val="65000"/>
              <a:lumOff val="35000"/>
            </a:srgbClr>
          </a:solidFill>
          <a:ln w="25400" cap="flat" cmpd="sng" algn="ctr">
            <a:solidFill>
              <a:srgbClr val="DE0000">
                <a:lumMod val="60000"/>
                <a:lumOff val="4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BC8911F6-FAE6-4E55-A654-65F302F6B181}"/>
              </a:ext>
            </a:extLst>
          </p:cNvPr>
          <p:cNvSpPr/>
          <p:nvPr/>
        </p:nvSpPr>
        <p:spPr>
          <a:xfrm>
            <a:off x="7724919" y="2086104"/>
            <a:ext cx="25318" cy="357778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DE000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FA3E048A-562A-4162-8044-C6C7DCBA4F8D}"/>
              </a:ext>
            </a:extLst>
          </p:cNvPr>
          <p:cNvSpPr/>
          <p:nvPr/>
        </p:nvSpPr>
        <p:spPr>
          <a:xfrm>
            <a:off x="7854047" y="2083151"/>
            <a:ext cx="25318" cy="357778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DE000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8821BD7B-3F3D-4CE1-8AA5-01840AB2AF40}"/>
              </a:ext>
            </a:extLst>
          </p:cNvPr>
          <p:cNvSpPr/>
          <p:nvPr/>
        </p:nvSpPr>
        <p:spPr>
          <a:xfrm>
            <a:off x="7723469" y="2413695"/>
            <a:ext cx="151905" cy="34623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DE000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6DA00AF2-CDF6-42C4-8CD1-CB73E2AC2B7A}"/>
              </a:ext>
            </a:extLst>
          </p:cNvPr>
          <p:cNvSpPr/>
          <p:nvPr/>
        </p:nvSpPr>
        <p:spPr>
          <a:xfrm>
            <a:off x="7966450" y="1961093"/>
            <a:ext cx="54100" cy="461645"/>
          </a:xfrm>
          <a:prstGeom prst="rect">
            <a:avLst/>
          </a:prstGeom>
          <a:solidFill>
            <a:srgbClr val="000000">
              <a:lumMod val="65000"/>
              <a:lumOff val="35000"/>
            </a:srgbClr>
          </a:solidFill>
          <a:ln w="25400" cap="flat" cmpd="sng" algn="ctr">
            <a:solidFill>
              <a:srgbClr val="DE0000">
                <a:lumMod val="60000"/>
                <a:lumOff val="4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7C186061-A1B1-46B5-9C4D-4A7C6F8EA3B4}"/>
              </a:ext>
            </a:extLst>
          </p:cNvPr>
          <p:cNvSpPr/>
          <p:nvPr/>
        </p:nvSpPr>
        <p:spPr>
          <a:xfrm>
            <a:off x="7918999" y="2083209"/>
            <a:ext cx="25318" cy="357778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DE000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20564709-1C7A-492F-AFDA-DC2713E8134F}"/>
              </a:ext>
            </a:extLst>
          </p:cNvPr>
          <p:cNvSpPr/>
          <p:nvPr/>
        </p:nvSpPr>
        <p:spPr>
          <a:xfrm>
            <a:off x="8048127" y="2080255"/>
            <a:ext cx="25318" cy="357778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DE000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1E28F21F-087A-4D00-8080-8387C6E4391E}"/>
              </a:ext>
            </a:extLst>
          </p:cNvPr>
          <p:cNvSpPr/>
          <p:nvPr/>
        </p:nvSpPr>
        <p:spPr>
          <a:xfrm>
            <a:off x="7917549" y="2410799"/>
            <a:ext cx="151905" cy="34623"/>
          </a:xfrm>
          <a:prstGeom prst="rect">
            <a:avLst/>
          </a:prstGeom>
          <a:solidFill>
            <a:srgbClr val="DE0000"/>
          </a:solidFill>
          <a:ln w="25400" cap="flat" cmpd="sng" algn="ctr">
            <a:solidFill>
              <a:srgbClr val="DE0000"/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xmlns="" id="{CADC20F1-69B6-484A-A056-C690AC4B9BE5}"/>
              </a:ext>
            </a:extLst>
          </p:cNvPr>
          <p:cNvCxnSpPr/>
          <p:nvPr/>
        </p:nvCxnSpPr>
        <p:spPr>
          <a:xfrm>
            <a:off x="7526257" y="3145503"/>
            <a:ext cx="0" cy="79375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xmlns="" id="{9EB4012C-054C-4D14-B00C-2FDC4C458930}"/>
              </a:ext>
            </a:extLst>
          </p:cNvPr>
          <p:cNvCxnSpPr>
            <a:stCxn id="20" idx="0"/>
          </p:cNvCxnSpPr>
          <p:nvPr/>
        </p:nvCxnSpPr>
        <p:spPr>
          <a:xfrm flipH="1">
            <a:off x="7497819" y="3168672"/>
            <a:ext cx="28438" cy="56207"/>
          </a:xfrm>
          <a:prstGeom prst="line">
            <a:avLst/>
          </a:prstGeom>
          <a:noFill/>
          <a:ln w="9525" cap="flat" cmpd="sng" algn="ctr">
            <a:solidFill>
              <a:srgbClr val="DE0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xmlns="" id="{01482C4B-1A50-4991-AC01-9ECAED953BAA}"/>
              </a:ext>
            </a:extLst>
          </p:cNvPr>
          <p:cNvCxnSpPr/>
          <p:nvPr/>
        </p:nvCxnSpPr>
        <p:spPr>
          <a:xfrm>
            <a:off x="7504454" y="3224878"/>
            <a:ext cx="27513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xmlns="" id="{EA879378-3A0E-4836-90A0-CF0E03582C8C}"/>
              </a:ext>
            </a:extLst>
          </p:cNvPr>
          <p:cNvCxnSpPr/>
          <p:nvPr/>
        </p:nvCxnSpPr>
        <p:spPr>
          <a:xfrm>
            <a:off x="7526257" y="3287734"/>
            <a:ext cx="0" cy="79375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xmlns="" id="{726C5107-87D9-4C76-8333-CFC26458F0DF}"/>
              </a:ext>
            </a:extLst>
          </p:cNvPr>
          <p:cNvCxnSpPr/>
          <p:nvPr/>
        </p:nvCxnSpPr>
        <p:spPr>
          <a:xfrm>
            <a:off x="7504454" y="3287733"/>
            <a:ext cx="27513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xmlns="" id="{0661F5EA-5919-45BE-96C8-9D8D5BD04151}"/>
              </a:ext>
            </a:extLst>
          </p:cNvPr>
          <p:cNvCxnSpPr/>
          <p:nvPr/>
        </p:nvCxnSpPr>
        <p:spPr>
          <a:xfrm>
            <a:off x="7507352" y="3224880"/>
            <a:ext cx="0" cy="62856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xmlns="" id="{83327F79-2224-48EF-B6D7-ACD6669F9F32}"/>
              </a:ext>
            </a:extLst>
          </p:cNvPr>
          <p:cNvCxnSpPr/>
          <p:nvPr/>
        </p:nvCxnSpPr>
        <p:spPr>
          <a:xfrm>
            <a:off x="7495243" y="3224880"/>
            <a:ext cx="0" cy="62856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xmlns="" id="{A4ECB519-ED8B-4706-AFFE-A817C8DF7255}"/>
              </a:ext>
            </a:extLst>
          </p:cNvPr>
          <p:cNvCxnSpPr/>
          <p:nvPr/>
        </p:nvCxnSpPr>
        <p:spPr>
          <a:xfrm>
            <a:off x="7463769" y="3256305"/>
            <a:ext cx="27513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</p:cxnSp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xmlns="" id="{D4F9C2A9-0FDE-4BD8-B769-9D9E1EDCE4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464649"/>
              </p:ext>
            </p:extLst>
          </p:nvPr>
        </p:nvGraphicFramePr>
        <p:xfrm>
          <a:off x="5026052" y="3477695"/>
          <a:ext cx="1624453" cy="1036466"/>
        </p:xfrm>
        <a:graphic>
          <a:graphicData uri="http://schemas.openxmlformats.org/drawingml/2006/table">
            <a:tbl>
              <a:tblPr firstRow="1" bandRow="1"/>
              <a:tblGrid>
                <a:gridCol w="8965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78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438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Fault Type</a:t>
                      </a:r>
                    </a:p>
                  </a:txBody>
                  <a:tcPr marL="35719" marR="35719" marT="23813" marB="2381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Parameter</a:t>
                      </a:r>
                    </a:p>
                  </a:txBody>
                  <a:tcPr marL="35719" marR="35719" marT="23813" marB="2381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63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Open</a:t>
                      </a:r>
                    </a:p>
                  </a:txBody>
                  <a:tcPr marL="35719" marR="35719" marT="23813" marB="2381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0000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1G</a:t>
                      </a:r>
                      <a:r>
                        <a:rPr lang="en-US" sz="1300" baseline="0" dirty="0"/>
                        <a:t> </a:t>
                      </a:r>
                      <a:r>
                        <a:rPr lang="el-GR" altLang="en-US" sz="1300" dirty="0"/>
                        <a:t>Ω</a:t>
                      </a:r>
                      <a:endParaRPr lang="en-US" sz="1300" dirty="0"/>
                    </a:p>
                  </a:txBody>
                  <a:tcPr marL="35719" marR="35719" marT="23813" marB="2381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0000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63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Short</a:t>
                      </a:r>
                    </a:p>
                  </a:txBody>
                  <a:tcPr marL="35719" marR="35719" marT="23813" marB="2381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000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10 </a:t>
                      </a:r>
                      <a:r>
                        <a:rPr lang="en-US" altLang="en-US" sz="1300" dirty="0"/>
                        <a:t>m</a:t>
                      </a:r>
                      <a:r>
                        <a:rPr lang="el-GR" altLang="en-US" sz="1300" dirty="0"/>
                        <a:t>Ω</a:t>
                      </a:r>
                      <a:endParaRPr lang="en-US" sz="1300" dirty="0"/>
                    </a:p>
                  </a:txBody>
                  <a:tcPr marL="35719" marR="35719" marT="23813" marB="2381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000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cxnSp>
        <p:nvCxnSpPr>
          <p:cNvPr id="52" name="Elbow Connector 53">
            <a:extLst>
              <a:ext uri="{FF2B5EF4-FFF2-40B4-BE49-F238E27FC236}">
                <a16:creationId xmlns:a16="http://schemas.microsoft.com/office/drawing/2014/main" xmlns="" id="{535E38FD-F01F-420F-B242-55BE94F337E5}"/>
              </a:ext>
            </a:extLst>
          </p:cNvPr>
          <p:cNvCxnSpPr/>
          <p:nvPr/>
        </p:nvCxnSpPr>
        <p:spPr>
          <a:xfrm rot="5400000" flipH="1" flipV="1">
            <a:off x="6122089" y="2966001"/>
            <a:ext cx="612209" cy="382331"/>
          </a:xfrm>
          <a:prstGeom prst="bentConnector2">
            <a:avLst/>
          </a:prstGeom>
          <a:noFill/>
          <a:ln w="44450" cap="flat" cmpd="sng" algn="ctr">
            <a:solidFill>
              <a:srgbClr val="FFC000"/>
            </a:solidFill>
            <a:prstDash val="solid"/>
            <a:tailEnd type="arrow"/>
          </a:ln>
          <a:effectLst/>
        </p:spPr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3DBDC7B2-1D10-422E-B8A5-5D687FD0016E}"/>
              </a:ext>
            </a:extLst>
          </p:cNvPr>
          <p:cNvSpPr txBox="1"/>
          <p:nvPr/>
        </p:nvSpPr>
        <p:spPr>
          <a:xfrm>
            <a:off x="5929895" y="2564808"/>
            <a:ext cx="747632" cy="184278"/>
          </a:xfrm>
          <a:prstGeom prst="rect">
            <a:avLst/>
          </a:prstGeom>
          <a:noFill/>
        </p:spPr>
        <p:txBody>
          <a:bodyPr wrap="none" lIns="40001" tIns="20001" rIns="40001" bIns="20001" rtlCol="0">
            <a:spAutoFit/>
          </a:bodyPr>
          <a:lstStyle/>
          <a:p>
            <a:pPr defTabSz="640016">
              <a:defRPr/>
            </a:pPr>
            <a:r>
              <a:rPr lang="en-US" sz="1100" b="1" kern="0" dirty="0">
                <a:solidFill>
                  <a:srgbClr val="000000"/>
                </a:solidFill>
              </a:rPr>
              <a:t>Pin-FMEA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xmlns="" id="{470DFAD8-5015-4B58-8870-11B1CEEA00F3}"/>
              </a:ext>
            </a:extLst>
          </p:cNvPr>
          <p:cNvCxnSpPr/>
          <p:nvPr/>
        </p:nvCxnSpPr>
        <p:spPr>
          <a:xfrm>
            <a:off x="8175530" y="2145844"/>
            <a:ext cx="255616" cy="1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55" name="Rounded Rectangle 57">
            <a:extLst>
              <a:ext uri="{FF2B5EF4-FFF2-40B4-BE49-F238E27FC236}">
                <a16:creationId xmlns:a16="http://schemas.microsoft.com/office/drawing/2014/main" xmlns="" id="{9F07B0C5-263A-46E3-AA03-2E8F0BDED377}"/>
              </a:ext>
            </a:extLst>
          </p:cNvPr>
          <p:cNvSpPr/>
          <p:nvPr/>
        </p:nvSpPr>
        <p:spPr>
          <a:xfrm>
            <a:off x="8429593" y="2097459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xmlns="" id="{8EB4E7A6-349B-496A-B124-74963B41E300}"/>
              </a:ext>
            </a:extLst>
          </p:cNvPr>
          <p:cNvCxnSpPr/>
          <p:nvPr/>
        </p:nvCxnSpPr>
        <p:spPr>
          <a:xfrm>
            <a:off x="8171388" y="2576056"/>
            <a:ext cx="255616" cy="1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57" name="Rounded Rectangle 59">
            <a:extLst>
              <a:ext uri="{FF2B5EF4-FFF2-40B4-BE49-F238E27FC236}">
                <a16:creationId xmlns:a16="http://schemas.microsoft.com/office/drawing/2014/main" xmlns="" id="{9EAEC8B4-395D-4603-9D56-89D15B13453A}"/>
              </a:ext>
            </a:extLst>
          </p:cNvPr>
          <p:cNvSpPr/>
          <p:nvPr/>
        </p:nvSpPr>
        <p:spPr>
          <a:xfrm>
            <a:off x="8425451" y="2527670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xmlns="" id="{A27FE421-91B2-421C-B36A-B22AD048BAF2}"/>
              </a:ext>
            </a:extLst>
          </p:cNvPr>
          <p:cNvCxnSpPr/>
          <p:nvPr/>
        </p:nvCxnSpPr>
        <p:spPr>
          <a:xfrm>
            <a:off x="8169835" y="2427017"/>
            <a:ext cx="255616" cy="1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59" name="Rounded Rectangle 61">
            <a:extLst>
              <a:ext uri="{FF2B5EF4-FFF2-40B4-BE49-F238E27FC236}">
                <a16:creationId xmlns:a16="http://schemas.microsoft.com/office/drawing/2014/main" xmlns="" id="{97D3B714-E56A-41BF-917E-39EBA9E52189}"/>
              </a:ext>
            </a:extLst>
          </p:cNvPr>
          <p:cNvSpPr/>
          <p:nvPr/>
        </p:nvSpPr>
        <p:spPr>
          <a:xfrm>
            <a:off x="8423898" y="2378630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xmlns="" id="{02D8E845-1217-4E8C-AEDC-D98E3D5CA613}"/>
              </a:ext>
            </a:extLst>
          </p:cNvPr>
          <p:cNvCxnSpPr/>
          <p:nvPr/>
        </p:nvCxnSpPr>
        <p:spPr>
          <a:xfrm>
            <a:off x="8175530" y="2277703"/>
            <a:ext cx="255616" cy="1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61" name="Rounded Rectangle 63">
            <a:extLst>
              <a:ext uri="{FF2B5EF4-FFF2-40B4-BE49-F238E27FC236}">
                <a16:creationId xmlns:a16="http://schemas.microsoft.com/office/drawing/2014/main" xmlns="" id="{AB3FFAC4-7F29-43C5-8677-F4711869F976}"/>
              </a:ext>
            </a:extLst>
          </p:cNvPr>
          <p:cNvSpPr/>
          <p:nvPr/>
        </p:nvSpPr>
        <p:spPr>
          <a:xfrm>
            <a:off x="8429593" y="2229316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xmlns="" id="{F96B4CBA-5DBB-4448-BF24-84F64F83C5DB}"/>
              </a:ext>
            </a:extLst>
          </p:cNvPr>
          <p:cNvCxnSpPr/>
          <p:nvPr/>
        </p:nvCxnSpPr>
        <p:spPr>
          <a:xfrm>
            <a:off x="8179250" y="2774392"/>
            <a:ext cx="255616" cy="1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63" name="Rounded Rectangle 65">
            <a:extLst>
              <a:ext uri="{FF2B5EF4-FFF2-40B4-BE49-F238E27FC236}">
                <a16:creationId xmlns:a16="http://schemas.microsoft.com/office/drawing/2014/main" xmlns="" id="{388698AD-BB69-4B6B-B854-ABE5B6F89B22}"/>
              </a:ext>
            </a:extLst>
          </p:cNvPr>
          <p:cNvSpPr/>
          <p:nvPr/>
        </p:nvSpPr>
        <p:spPr>
          <a:xfrm>
            <a:off x="8433313" y="2726005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xmlns="" id="{9DC9DCCE-E8B5-41FF-B26B-6D4361731A98}"/>
              </a:ext>
            </a:extLst>
          </p:cNvPr>
          <p:cNvCxnSpPr/>
          <p:nvPr/>
        </p:nvCxnSpPr>
        <p:spPr>
          <a:xfrm>
            <a:off x="8175109" y="3204604"/>
            <a:ext cx="255616" cy="1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65" name="Rounded Rectangle 67">
            <a:extLst>
              <a:ext uri="{FF2B5EF4-FFF2-40B4-BE49-F238E27FC236}">
                <a16:creationId xmlns:a16="http://schemas.microsoft.com/office/drawing/2014/main" xmlns="" id="{33C099BE-DB40-4B68-9ECE-878429D0F0B2}"/>
              </a:ext>
            </a:extLst>
          </p:cNvPr>
          <p:cNvSpPr/>
          <p:nvPr/>
        </p:nvSpPr>
        <p:spPr>
          <a:xfrm>
            <a:off x="8429171" y="3156219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xmlns="" id="{228E274E-6D23-4145-98B1-24E496D0E250}"/>
              </a:ext>
            </a:extLst>
          </p:cNvPr>
          <p:cNvCxnSpPr/>
          <p:nvPr/>
        </p:nvCxnSpPr>
        <p:spPr>
          <a:xfrm>
            <a:off x="8173556" y="3055566"/>
            <a:ext cx="255616" cy="1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67" name="Rounded Rectangle 69">
            <a:extLst>
              <a:ext uri="{FF2B5EF4-FFF2-40B4-BE49-F238E27FC236}">
                <a16:creationId xmlns:a16="http://schemas.microsoft.com/office/drawing/2014/main" xmlns="" id="{BBCAF26A-66CC-4136-8947-F04151C9FEA5}"/>
              </a:ext>
            </a:extLst>
          </p:cNvPr>
          <p:cNvSpPr/>
          <p:nvPr/>
        </p:nvSpPr>
        <p:spPr>
          <a:xfrm>
            <a:off x="8427618" y="3007180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xmlns="" id="{DC40D4DA-8429-4559-82D6-CC2626D6D8C6}"/>
              </a:ext>
            </a:extLst>
          </p:cNvPr>
          <p:cNvCxnSpPr/>
          <p:nvPr/>
        </p:nvCxnSpPr>
        <p:spPr>
          <a:xfrm>
            <a:off x="8179250" y="2906252"/>
            <a:ext cx="255616" cy="1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69" name="Rounded Rectangle 71">
            <a:extLst>
              <a:ext uri="{FF2B5EF4-FFF2-40B4-BE49-F238E27FC236}">
                <a16:creationId xmlns:a16="http://schemas.microsoft.com/office/drawing/2014/main" xmlns="" id="{0F0724FF-DC5C-42B7-B918-27E1CE98D820}"/>
              </a:ext>
            </a:extLst>
          </p:cNvPr>
          <p:cNvSpPr/>
          <p:nvPr/>
        </p:nvSpPr>
        <p:spPr>
          <a:xfrm>
            <a:off x="8433313" y="2857865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xmlns="" id="{0BBFA297-408A-4327-98AC-F9BE74BCF566}"/>
              </a:ext>
            </a:extLst>
          </p:cNvPr>
          <p:cNvCxnSpPr/>
          <p:nvPr/>
        </p:nvCxnSpPr>
        <p:spPr>
          <a:xfrm>
            <a:off x="6744810" y="2601222"/>
            <a:ext cx="255616" cy="1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71" name="Rounded Rectangle 73">
            <a:extLst>
              <a:ext uri="{FF2B5EF4-FFF2-40B4-BE49-F238E27FC236}">
                <a16:creationId xmlns:a16="http://schemas.microsoft.com/office/drawing/2014/main" xmlns="" id="{724139EA-0967-485B-A4A2-F0DE06BB39A7}"/>
              </a:ext>
            </a:extLst>
          </p:cNvPr>
          <p:cNvSpPr/>
          <p:nvPr/>
        </p:nvSpPr>
        <p:spPr>
          <a:xfrm>
            <a:off x="6681978" y="2555184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xmlns="" id="{3945B3F7-EF85-4753-B727-77D6A50AF2F6}"/>
              </a:ext>
            </a:extLst>
          </p:cNvPr>
          <p:cNvCxnSpPr/>
          <p:nvPr/>
        </p:nvCxnSpPr>
        <p:spPr>
          <a:xfrm>
            <a:off x="6744810" y="2173882"/>
            <a:ext cx="255616" cy="1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73" name="Rounded Rectangle 75">
            <a:extLst>
              <a:ext uri="{FF2B5EF4-FFF2-40B4-BE49-F238E27FC236}">
                <a16:creationId xmlns:a16="http://schemas.microsoft.com/office/drawing/2014/main" xmlns="" id="{55BDB8D9-F518-4474-9BFC-465A93BEA3D4}"/>
              </a:ext>
            </a:extLst>
          </p:cNvPr>
          <p:cNvSpPr/>
          <p:nvPr/>
        </p:nvSpPr>
        <p:spPr>
          <a:xfrm>
            <a:off x="6681978" y="2127845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xmlns="" id="{B267D6F8-1CA0-448D-A714-07EC05F8FAFE}"/>
              </a:ext>
            </a:extLst>
          </p:cNvPr>
          <p:cNvCxnSpPr/>
          <p:nvPr/>
        </p:nvCxnSpPr>
        <p:spPr>
          <a:xfrm>
            <a:off x="6744810" y="2456643"/>
            <a:ext cx="255616" cy="1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75" name="Rounded Rectangle 77">
            <a:extLst>
              <a:ext uri="{FF2B5EF4-FFF2-40B4-BE49-F238E27FC236}">
                <a16:creationId xmlns:a16="http://schemas.microsoft.com/office/drawing/2014/main" xmlns="" id="{2E32D4C5-AC87-4EEF-BA61-F9A46F603A9E}"/>
              </a:ext>
            </a:extLst>
          </p:cNvPr>
          <p:cNvSpPr/>
          <p:nvPr/>
        </p:nvSpPr>
        <p:spPr>
          <a:xfrm>
            <a:off x="6681978" y="2410605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xmlns="" id="{0EBEE736-08BB-459C-86E2-CF0B2ABDF757}"/>
              </a:ext>
            </a:extLst>
          </p:cNvPr>
          <p:cNvCxnSpPr/>
          <p:nvPr/>
        </p:nvCxnSpPr>
        <p:spPr>
          <a:xfrm>
            <a:off x="6744551" y="2325976"/>
            <a:ext cx="255616" cy="1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77" name="Rounded Rectangle 79">
            <a:extLst>
              <a:ext uri="{FF2B5EF4-FFF2-40B4-BE49-F238E27FC236}">
                <a16:creationId xmlns:a16="http://schemas.microsoft.com/office/drawing/2014/main" xmlns="" id="{E7CA5EA4-A6A3-4615-BF2F-CACF310362BB}"/>
              </a:ext>
            </a:extLst>
          </p:cNvPr>
          <p:cNvSpPr/>
          <p:nvPr/>
        </p:nvSpPr>
        <p:spPr>
          <a:xfrm>
            <a:off x="6681978" y="2282190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xmlns="" id="{7EBAF49D-600F-42F2-A10C-A91667E500B7}"/>
              </a:ext>
            </a:extLst>
          </p:cNvPr>
          <p:cNvCxnSpPr/>
          <p:nvPr/>
        </p:nvCxnSpPr>
        <p:spPr>
          <a:xfrm>
            <a:off x="6744551" y="3204834"/>
            <a:ext cx="255616" cy="1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79" name="Rounded Rectangle 81">
            <a:extLst>
              <a:ext uri="{FF2B5EF4-FFF2-40B4-BE49-F238E27FC236}">
                <a16:creationId xmlns:a16="http://schemas.microsoft.com/office/drawing/2014/main" xmlns="" id="{E7B3BD5B-8C05-4149-BE37-8A6A66E79C48}"/>
              </a:ext>
            </a:extLst>
          </p:cNvPr>
          <p:cNvSpPr/>
          <p:nvPr/>
        </p:nvSpPr>
        <p:spPr>
          <a:xfrm>
            <a:off x="6681721" y="3158795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xmlns="" id="{2FF930B7-D760-4191-8963-C1464FA6CE27}"/>
              </a:ext>
            </a:extLst>
          </p:cNvPr>
          <p:cNvCxnSpPr/>
          <p:nvPr/>
        </p:nvCxnSpPr>
        <p:spPr>
          <a:xfrm>
            <a:off x="6744551" y="2777496"/>
            <a:ext cx="255616" cy="1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81" name="Rounded Rectangle 83">
            <a:extLst>
              <a:ext uri="{FF2B5EF4-FFF2-40B4-BE49-F238E27FC236}">
                <a16:creationId xmlns:a16="http://schemas.microsoft.com/office/drawing/2014/main" xmlns="" id="{3EC3161B-F3C0-4D9D-A529-F55831B6DC73}"/>
              </a:ext>
            </a:extLst>
          </p:cNvPr>
          <p:cNvSpPr/>
          <p:nvPr/>
        </p:nvSpPr>
        <p:spPr>
          <a:xfrm>
            <a:off x="6681721" y="2731456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7F939B58-9524-40F0-BAD5-DF307C889721}"/>
              </a:ext>
            </a:extLst>
          </p:cNvPr>
          <p:cNvCxnSpPr/>
          <p:nvPr/>
        </p:nvCxnSpPr>
        <p:spPr>
          <a:xfrm>
            <a:off x="6744551" y="3060257"/>
            <a:ext cx="255616" cy="1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83" name="Rounded Rectangle 85">
            <a:extLst>
              <a:ext uri="{FF2B5EF4-FFF2-40B4-BE49-F238E27FC236}">
                <a16:creationId xmlns:a16="http://schemas.microsoft.com/office/drawing/2014/main" xmlns="" id="{62EB6461-3B59-4AC8-A2B6-2BCED8C43734}"/>
              </a:ext>
            </a:extLst>
          </p:cNvPr>
          <p:cNvSpPr/>
          <p:nvPr/>
        </p:nvSpPr>
        <p:spPr>
          <a:xfrm>
            <a:off x="6681721" y="3014219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AFB1EC70-950C-4099-A2B9-F919B2AB505D}"/>
              </a:ext>
            </a:extLst>
          </p:cNvPr>
          <p:cNvCxnSpPr/>
          <p:nvPr/>
        </p:nvCxnSpPr>
        <p:spPr>
          <a:xfrm>
            <a:off x="6744292" y="2929588"/>
            <a:ext cx="255616" cy="1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85" name="Rounded Rectangle 87">
            <a:extLst>
              <a:ext uri="{FF2B5EF4-FFF2-40B4-BE49-F238E27FC236}">
                <a16:creationId xmlns:a16="http://schemas.microsoft.com/office/drawing/2014/main" xmlns="" id="{108BCD5B-2A26-47BD-8674-0DECA0B761EC}"/>
              </a:ext>
            </a:extLst>
          </p:cNvPr>
          <p:cNvSpPr/>
          <p:nvPr/>
        </p:nvSpPr>
        <p:spPr>
          <a:xfrm>
            <a:off x="6681721" y="2885805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6E5E6ED0-7D92-440A-A444-549848087D3E}"/>
              </a:ext>
            </a:extLst>
          </p:cNvPr>
          <p:cNvCxnSpPr/>
          <p:nvPr/>
        </p:nvCxnSpPr>
        <p:spPr>
          <a:xfrm flipV="1">
            <a:off x="8060388" y="1643858"/>
            <a:ext cx="0" cy="313069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87" name="Rounded Rectangle 89">
            <a:extLst>
              <a:ext uri="{FF2B5EF4-FFF2-40B4-BE49-F238E27FC236}">
                <a16:creationId xmlns:a16="http://schemas.microsoft.com/office/drawing/2014/main" xmlns="" id="{AD37146B-7380-4EBC-B0F6-2ADA6E465C71}"/>
              </a:ext>
            </a:extLst>
          </p:cNvPr>
          <p:cNvSpPr/>
          <p:nvPr/>
        </p:nvSpPr>
        <p:spPr>
          <a:xfrm>
            <a:off x="8024966" y="1562040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xmlns="" id="{F1F5BD99-945D-475F-A513-B2149421957D}"/>
              </a:ext>
            </a:extLst>
          </p:cNvPr>
          <p:cNvCxnSpPr/>
          <p:nvPr/>
        </p:nvCxnSpPr>
        <p:spPr>
          <a:xfrm flipV="1">
            <a:off x="7698278" y="1644625"/>
            <a:ext cx="0" cy="313069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89" name="Rounded Rectangle 91">
            <a:extLst>
              <a:ext uri="{FF2B5EF4-FFF2-40B4-BE49-F238E27FC236}">
                <a16:creationId xmlns:a16="http://schemas.microsoft.com/office/drawing/2014/main" xmlns="" id="{8022EFA9-8F78-459C-AA7E-FE52B5D0CEC7}"/>
              </a:ext>
            </a:extLst>
          </p:cNvPr>
          <p:cNvSpPr/>
          <p:nvPr/>
        </p:nvSpPr>
        <p:spPr>
          <a:xfrm>
            <a:off x="7662856" y="1562809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xmlns="" id="{A0CA2163-0079-4EE7-895B-F6A0778E9F26}"/>
              </a:ext>
            </a:extLst>
          </p:cNvPr>
          <p:cNvCxnSpPr/>
          <p:nvPr/>
        </p:nvCxnSpPr>
        <p:spPr>
          <a:xfrm flipV="1">
            <a:off x="7828318" y="1641228"/>
            <a:ext cx="0" cy="313069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91" name="Rounded Rectangle 93">
            <a:extLst>
              <a:ext uri="{FF2B5EF4-FFF2-40B4-BE49-F238E27FC236}">
                <a16:creationId xmlns:a16="http://schemas.microsoft.com/office/drawing/2014/main" xmlns="" id="{B0F47AAF-EF9E-4FAE-B6F2-BE09567A6F05}"/>
              </a:ext>
            </a:extLst>
          </p:cNvPr>
          <p:cNvSpPr/>
          <p:nvPr/>
        </p:nvSpPr>
        <p:spPr>
          <a:xfrm>
            <a:off x="7793813" y="1559410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xmlns="" id="{793CA802-0351-41FD-88E7-DD0990E6AC15}"/>
              </a:ext>
            </a:extLst>
          </p:cNvPr>
          <p:cNvCxnSpPr/>
          <p:nvPr/>
        </p:nvCxnSpPr>
        <p:spPr>
          <a:xfrm flipV="1">
            <a:off x="7948443" y="1641228"/>
            <a:ext cx="0" cy="313069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93" name="Rounded Rectangle 95">
            <a:extLst>
              <a:ext uri="{FF2B5EF4-FFF2-40B4-BE49-F238E27FC236}">
                <a16:creationId xmlns:a16="http://schemas.microsoft.com/office/drawing/2014/main" xmlns="" id="{081CE825-ABCC-4DD7-8631-469BF06A9CD9}"/>
              </a:ext>
            </a:extLst>
          </p:cNvPr>
          <p:cNvSpPr/>
          <p:nvPr/>
        </p:nvSpPr>
        <p:spPr>
          <a:xfrm>
            <a:off x="7913023" y="1559410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xmlns="" id="{AC9BB9F9-2758-44D7-9C84-F935B8818D65}"/>
              </a:ext>
            </a:extLst>
          </p:cNvPr>
          <p:cNvCxnSpPr/>
          <p:nvPr/>
        </p:nvCxnSpPr>
        <p:spPr>
          <a:xfrm flipV="1">
            <a:off x="7562304" y="1651954"/>
            <a:ext cx="0" cy="313069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95" name="Rounded Rectangle 97">
            <a:extLst>
              <a:ext uri="{FF2B5EF4-FFF2-40B4-BE49-F238E27FC236}">
                <a16:creationId xmlns:a16="http://schemas.microsoft.com/office/drawing/2014/main" xmlns="" id="{011BA8D5-FCB1-4B63-8587-A2BDA5B5368D}"/>
              </a:ext>
            </a:extLst>
          </p:cNvPr>
          <p:cNvSpPr/>
          <p:nvPr/>
        </p:nvSpPr>
        <p:spPr>
          <a:xfrm>
            <a:off x="7526883" y="1570135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xmlns="" id="{31C96927-8E08-4CE1-A5A2-F1A1AB00746D}"/>
              </a:ext>
            </a:extLst>
          </p:cNvPr>
          <p:cNvCxnSpPr/>
          <p:nvPr/>
        </p:nvCxnSpPr>
        <p:spPr>
          <a:xfrm flipV="1">
            <a:off x="7200193" y="1652721"/>
            <a:ext cx="0" cy="313069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97" name="Rounded Rectangle 99">
            <a:extLst>
              <a:ext uri="{FF2B5EF4-FFF2-40B4-BE49-F238E27FC236}">
                <a16:creationId xmlns:a16="http://schemas.microsoft.com/office/drawing/2014/main" xmlns="" id="{7F5CC66C-EA8F-445B-8C98-6914049B40FD}"/>
              </a:ext>
            </a:extLst>
          </p:cNvPr>
          <p:cNvSpPr/>
          <p:nvPr/>
        </p:nvSpPr>
        <p:spPr>
          <a:xfrm>
            <a:off x="7164773" y="1570905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72F74E44-4A0A-4AB5-BD1D-F2037EA310D2}"/>
              </a:ext>
            </a:extLst>
          </p:cNvPr>
          <p:cNvCxnSpPr/>
          <p:nvPr/>
        </p:nvCxnSpPr>
        <p:spPr>
          <a:xfrm flipV="1">
            <a:off x="7330234" y="1649323"/>
            <a:ext cx="0" cy="313069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99" name="Rounded Rectangle 101">
            <a:extLst>
              <a:ext uri="{FF2B5EF4-FFF2-40B4-BE49-F238E27FC236}">
                <a16:creationId xmlns:a16="http://schemas.microsoft.com/office/drawing/2014/main" xmlns="" id="{C67ADB32-61B1-4BD6-994E-E49AA7AB4B27}"/>
              </a:ext>
            </a:extLst>
          </p:cNvPr>
          <p:cNvSpPr/>
          <p:nvPr/>
        </p:nvSpPr>
        <p:spPr>
          <a:xfrm>
            <a:off x="7295728" y="1567505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xmlns="" id="{6CDF39D9-90F8-4912-9B9D-28D4C82EA860}"/>
              </a:ext>
            </a:extLst>
          </p:cNvPr>
          <p:cNvCxnSpPr/>
          <p:nvPr/>
        </p:nvCxnSpPr>
        <p:spPr>
          <a:xfrm flipV="1">
            <a:off x="7450359" y="1649323"/>
            <a:ext cx="0" cy="313069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101" name="Rounded Rectangle 103">
            <a:extLst>
              <a:ext uri="{FF2B5EF4-FFF2-40B4-BE49-F238E27FC236}">
                <a16:creationId xmlns:a16="http://schemas.microsoft.com/office/drawing/2014/main" xmlns="" id="{8A2D2D10-7CDC-4DD9-9E0E-8813834B9CF3}"/>
              </a:ext>
            </a:extLst>
          </p:cNvPr>
          <p:cNvSpPr/>
          <p:nvPr/>
        </p:nvSpPr>
        <p:spPr>
          <a:xfrm>
            <a:off x="7414938" y="1567505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xmlns="" id="{393FCD51-7C72-418B-A82A-325C091586AA}"/>
              </a:ext>
            </a:extLst>
          </p:cNvPr>
          <p:cNvCxnSpPr/>
          <p:nvPr/>
        </p:nvCxnSpPr>
        <p:spPr>
          <a:xfrm rot="10800000" flipV="1">
            <a:off x="7726906" y="3505858"/>
            <a:ext cx="0" cy="313069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103" name="Rounded Rectangle 105">
            <a:extLst>
              <a:ext uri="{FF2B5EF4-FFF2-40B4-BE49-F238E27FC236}">
                <a16:creationId xmlns:a16="http://schemas.microsoft.com/office/drawing/2014/main" xmlns="" id="{366F7D4B-E164-456C-B448-CD05075F0D69}"/>
              </a:ext>
            </a:extLst>
          </p:cNvPr>
          <p:cNvSpPr/>
          <p:nvPr/>
        </p:nvSpPr>
        <p:spPr>
          <a:xfrm rot="10800000">
            <a:off x="7691486" y="3802529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xmlns="" id="{634DAE41-E3D5-4F40-96E8-84BF4B45FDE7}"/>
              </a:ext>
            </a:extLst>
          </p:cNvPr>
          <p:cNvCxnSpPr/>
          <p:nvPr/>
        </p:nvCxnSpPr>
        <p:spPr>
          <a:xfrm rot="10800000" flipV="1">
            <a:off x="8093976" y="3515504"/>
            <a:ext cx="0" cy="313069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105" name="Rounded Rectangle 107">
            <a:extLst>
              <a:ext uri="{FF2B5EF4-FFF2-40B4-BE49-F238E27FC236}">
                <a16:creationId xmlns:a16="http://schemas.microsoft.com/office/drawing/2014/main" xmlns="" id="{84953D72-E8E3-4FC9-988E-DC4162316AF2}"/>
              </a:ext>
            </a:extLst>
          </p:cNvPr>
          <p:cNvSpPr/>
          <p:nvPr/>
        </p:nvSpPr>
        <p:spPr>
          <a:xfrm rot="10800000">
            <a:off x="8058556" y="3802529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xmlns="" id="{BD7E6BEE-011E-4840-80CB-AFC5E2F04C16}"/>
              </a:ext>
            </a:extLst>
          </p:cNvPr>
          <p:cNvCxnSpPr/>
          <p:nvPr/>
        </p:nvCxnSpPr>
        <p:spPr>
          <a:xfrm rot="10800000" flipV="1">
            <a:off x="7978150" y="3510308"/>
            <a:ext cx="0" cy="313069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107" name="Rounded Rectangle 109">
            <a:extLst>
              <a:ext uri="{FF2B5EF4-FFF2-40B4-BE49-F238E27FC236}">
                <a16:creationId xmlns:a16="http://schemas.microsoft.com/office/drawing/2014/main" xmlns="" id="{F4F2FC35-0A73-494F-BE83-F713F9D4387C}"/>
              </a:ext>
            </a:extLst>
          </p:cNvPr>
          <p:cNvSpPr/>
          <p:nvPr/>
        </p:nvSpPr>
        <p:spPr>
          <a:xfrm rot="10800000">
            <a:off x="7942731" y="3797334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xmlns="" id="{B1641EA1-4ADE-4125-9C39-D85E24D7502C}"/>
              </a:ext>
            </a:extLst>
          </p:cNvPr>
          <p:cNvCxnSpPr/>
          <p:nvPr/>
        </p:nvCxnSpPr>
        <p:spPr>
          <a:xfrm rot="10800000" flipV="1">
            <a:off x="7855851" y="3515504"/>
            <a:ext cx="0" cy="313069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109" name="Rounded Rectangle 111">
            <a:extLst>
              <a:ext uri="{FF2B5EF4-FFF2-40B4-BE49-F238E27FC236}">
                <a16:creationId xmlns:a16="http://schemas.microsoft.com/office/drawing/2014/main" xmlns="" id="{FEA0FEC9-A7C0-479F-906E-59AA54B75916}"/>
              </a:ext>
            </a:extLst>
          </p:cNvPr>
          <p:cNvSpPr/>
          <p:nvPr/>
        </p:nvSpPr>
        <p:spPr>
          <a:xfrm rot="10800000">
            <a:off x="7820431" y="3802529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xmlns="" id="{184BA056-21B4-4918-97C7-0410D96D1CC3}"/>
              </a:ext>
            </a:extLst>
          </p:cNvPr>
          <p:cNvCxnSpPr/>
          <p:nvPr/>
        </p:nvCxnSpPr>
        <p:spPr>
          <a:xfrm rot="10800000" flipV="1">
            <a:off x="7235721" y="3500663"/>
            <a:ext cx="0" cy="313069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111" name="Rounded Rectangle 113">
            <a:extLst>
              <a:ext uri="{FF2B5EF4-FFF2-40B4-BE49-F238E27FC236}">
                <a16:creationId xmlns:a16="http://schemas.microsoft.com/office/drawing/2014/main" xmlns="" id="{45C11DF8-61B8-4A9E-91E8-D6DF5D2DC8B9}"/>
              </a:ext>
            </a:extLst>
          </p:cNvPr>
          <p:cNvSpPr/>
          <p:nvPr/>
        </p:nvSpPr>
        <p:spPr>
          <a:xfrm rot="10800000">
            <a:off x="7200301" y="3797334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xmlns="" id="{3F11548F-1BD9-4BCC-8EF8-B062E1E4D559}"/>
              </a:ext>
            </a:extLst>
          </p:cNvPr>
          <p:cNvCxnSpPr/>
          <p:nvPr/>
        </p:nvCxnSpPr>
        <p:spPr>
          <a:xfrm rot="10800000" flipV="1">
            <a:off x="7602792" y="3510308"/>
            <a:ext cx="0" cy="313069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113" name="Rounded Rectangle 115">
            <a:extLst>
              <a:ext uri="{FF2B5EF4-FFF2-40B4-BE49-F238E27FC236}">
                <a16:creationId xmlns:a16="http://schemas.microsoft.com/office/drawing/2014/main" xmlns="" id="{11BC7AA3-1D45-4645-B6B9-FD3838279074}"/>
              </a:ext>
            </a:extLst>
          </p:cNvPr>
          <p:cNvSpPr/>
          <p:nvPr/>
        </p:nvSpPr>
        <p:spPr>
          <a:xfrm rot="10800000">
            <a:off x="7567371" y="3797334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xmlns="" id="{2725431C-9E9C-443B-A17F-C6AC2A896989}"/>
              </a:ext>
            </a:extLst>
          </p:cNvPr>
          <p:cNvCxnSpPr/>
          <p:nvPr/>
        </p:nvCxnSpPr>
        <p:spPr>
          <a:xfrm rot="10800000" flipV="1">
            <a:off x="7486965" y="3505113"/>
            <a:ext cx="0" cy="313069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115" name="Rounded Rectangle 117">
            <a:extLst>
              <a:ext uri="{FF2B5EF4-FFF2-40B4-BE49-F238E27FC236}">
                <a16:creationId xmlns:a16="http://schemas.microsoft.com/office/drawing/2014/main" xmlns="" id="{A5C67F36-8EF6-4ABE-9B04-57BA703BB3EA}"/>
              </a:ext>
            </a:extLst>
          </p:cNvPr>
          <p:cNvSpPr/>
          <p:nvPr/>
        </p:nvSpPr>
        <p:spPr>
          <a:xfrm rot="10800000">
            <a:off x="7451544" y="3792139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xmlns="" id="{A87E9F09-F568-48E8-8634-8877AB9DA42E}"/>
              </a:ext>
            </a:extLst>
          </p:cNvPr>
          <p:cNvCxnSpPr/>
          <p:nvPr/>
        </p:nvCxnSpPr>
        <p:spPr>
          <a:xfrm rot="10800000" flipV="1">
            <a:off x="7364667" y="3510308"/>
            <a:ext cx="0" cy="313069"/>
          </a:xfrm>
          <a:prstGeom prst="line">
            <a:avLst/>
          </a:prstGeom>
          <a:noFill/>
          <a:ln w="31750" cap="flat" cmpd="sng" algn="ctr">
            <a:solidFill>
              <a:srgbClr val="000000"/>
            </a:solidFill>
            <a:prstDash val="solid"/>
          </a:ln>
          <a:effectLst/>
        </p:spPr>
      </p:cxnSp>
      <p:sp>
        <p:nvSpPr>
          <p:cNvPr id="117" name="Rounded Rectangle 119">
            <a:extLst>
              <a:ext uri="{FF2B5EF4-FFF2-40B4-BE49-F238E27FC236}">
                <a16:creationId xmlns:a16="http://schemas.microsoft.com/office/drawing/2014/main" xmlns="" id="{D02D370B-67FE-438E-9841-4C9497DF61AD}"/>
              </a:ext>
            </a:extLst>
          </p:cNvPr>
          <p:cNvSpPr/>
          <p:nvPr/>
        </p:nvSpPr>
        <p:spPr>
          <a:xfrm rot="10800000">
            <a:off x="7329246" y="3797334"/>
            <a:ext cx="69011" cy="92076"/>
          </a:xfrm>
          <a:prstGeom prst="roundRect">
            <a:avLst/>
          </a:prstGeom>
          <a:solidFill>
            <a:srgbClr val="DE0000"/>
          </a:solidFill>
          <a:ln w="25400" cap="flat" cmpd="sng" algn="ctr">
            <a:solidFill>
              <a:srgbClr val="DE0000">
                <a:shade val="50000"/>
              </a:srgbClr>
            </a:solidFill>
            <a:prstDash val="solid"/>
          </a:ln>
          <a:effectLst/>
        </p:spPr>
        <p:txBody>
          <a:bodyPr lIns="40001" tIns="20001" rIns="40001" bIns="20001" rtlCol="0" anchor="ctr"/>
          <a:lstStyle/>
          <a:p>
            <a:pPr algn="ctr" defTabSz="640016">
              <a:defRPr/>
            </a:pPr>
            <a:endParaRPr lang="en-US" sz="1300" kern="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399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spect="1"/>
          </p:cNvSpPr>
          <p:nvPr/>
        </p:nvSpPr>
        <p:spPr>
          <a:xfrm>
            <a:off x="1282553" y="1750363"/>
            <a:ext cx="4524021" cy="25676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4312" y="236305"/>
            <a:ext cx="8457406" cy="699823"/>
          </a:xfrm>
        </p:spPr>
        <p:txBody>
          <a:bodyPr/>
          <a:lstStyle/>
          <a:p>
            <a:r>
              <a:rPr lang="en-US" altLang="en-US" sz="3400" dirty="0"/>
              <a:t>TPS65313 Pin FMEA case </a:t>
            </a:r>
            <a:r>
              <a:rPr lang="en-US" altLang="en-US" sz="3400" baseline="-25000" dirty="0"/>
              <a:t>(1/4)</a:t>
            </a:r>
            <a:r>
              <a:rPr lang="en-US" altLang="en-US" sz="3400" dirty="0"/>
              <a:t> </a:t>
            </a:r>
            <a:endParaRPr lang="en-US" sz="3400" dirty="0"/>
          </a:p>
        </p:txBody>
      </p:sp>
      <p:sp>
        <p:nvSpPr>
          <p:cNvPr id="6" name="Rectangle 5"/>
          <p:cNvSpPr>
            <a:spLocks noChangeAspect="1"/>
          </p:cNvSpPr>
          <p:nvPr/>
        </p:nvSpPr>
        <p:spPr>
          <a:xfrm>
            <a:off x="1396631" y="1974957"/>
            <a:ext cx="862170" cy="214862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r>
              <a:rPr lang="en-US" dirty="0"/>
              <a:t>DUT</a:t>
            </a:r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2591046" y="1968015"/>
            <a:ext cx="3010901" cy="215555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endParaRPr lang="en-US" sz="1300" dirty="0"/>
          </a:p>
        </p:txBody>
      </p:sp>
      <p:sp>
        <p:nvSpPr>
          <p:cNvPr id="8" name="TextBox 7"/>
          <p:cNvSpPr txBox="1">
            <a:spLocks noChangeAspect="1"/>
          </p:cNvSpPr>
          <p:nvPr/>
        </p:nvSpPr>
        <p:spPr>
          <a:xfrm>
            <a:off x="3146559" y="1641532"/>
            <a:ext cx="1689519" cy="247754"/>
          </a:xfrm>
          <a:prstGeom prst="rect">
            <a:avLst/>
          </a:prstGeom>
          <a:noFill/>
        </p:spPr>
        <p:txBody>
          <a:bodyPr wrap="square" lIns="64002" tIns="32001" rIns="64002" bIns="32001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+mn-lt"/>
              </a:rPr>
              <a:t>Test Bench</a:t>
            </a:r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2654194" y="2053094"/>
            <a:ext cx="2769359" cy="3805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r>
              <a:rPr lang="en-US" sz="1300" dirty="0"/>
              <a:t>External Component</a:t>
            </a: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2654194" y="2565082"/>
            <a:ext cx="2769359" cy="38054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r>
              <a:rPr lang="en-US" sz="1300" dirty="0"/>
              <a:t>Driver</a:t>
            </a:r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2656835" y="3674913"/>
            <a:ext cx="2764264" cy="33155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r>
              <a:rPr lang="en-US" sz="1300" dirty="0"/>
              <a:t>Checkers</a:t>
            </a:r>
          </a:p>
        </p:txBody>
      </p:sp>
      <p:sp>
        <p:nvSpPr>
          <p:cNvPr id="12" name="Rectangle 11"/>
          <p:cNvSpPr>
            <a:spLocks noChangeAspect="1"/>
          </p:cNvSpPr>
          <p:nvPr/>
        </p:nvSpPr>
        <p:spPr>
          <a:xfrm>
            <a:off x="2654217" y="3117530"/>
            <a:ext cx="2769314" cy="32215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r>
              <a:rPr lang="en-US" sz="1300" dirty="0"/>
              <a:t>Stimulus</a:t>
            </a:r>
          </a:p>
        </p:txBody>
      </p:sp>
      <p:cxnSp>
        <p:nvCxnSpPr>
          <p:cNvPr id="13" name="Straight Arrow Connector 12"/>
          <p:cNvCxnSpPr>
            <a:cxnSpLocks noChangeAspect="1"/>
          </p:cNvCxnSpPr>
          <p:nvPr/>
        </p:nvCxnSpPr>
        <p:spPr>
          <a:xfrm flipH="1">
            <a:off x="2266518" y="2702372"/>
            <a:ext cx="324526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cxnSpLocks noChangeAspect="1"/>
          </p:cNvCxnSpPr>
          <p:nvPr/>
        </p:nvCxnSpPr>
        <p:spPr>
          <a:xfrm flipH="1">
            <a:off x="2266517" y="2194614"/>
            <a:ext cx="324528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cxnSpLocks noChangeAspect="1"/>
          </p:cNvCxnSpPr>
          <p:nvPr/>
        </p:nvCxnSpPr>
        <p:spPr>
          <a:xfrm flipH="1">
            <a:off x="2258803" y="3284196"/>
            <a:ext cx="317671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cxnSpLocks noChangeAspect="1"/>
          </p:cNvCxnSpPr>
          <p:nvPr/>
        </p:nvCxnSpPr>
        <p:spPr>
          <a:xfrm>
            <a:off x="2266517" y="3798022"/>
            <a:ext cx="309956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>
            <a:spLocks noChangeAspect="1"/>
          </p:cNvSpPr>
          <p:nvPr/>
        </p:nvSpPr>
        <p:spPr>
          <a:xfrm>
            <a:off x="6256938" y="3651858"/>
            <a:ext cx="1052256" cy="54482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r>
              <a:rPr lang="en-US" sz="1300" dirty="0">
                <a:solidFill>
                  <a:schemeClr val="bg1"/>
                </a:solidFill>
              </a:rPr>
              <a:t>Pin-FMEA Results</a:t>
            </a:r>
          </a:p>
        </p:txBody>
      </p:sp>
      <p:sp>
        <p:nvSpPr>
          <p:cNvPr id="18" name="Up Arrow 17"/>
          <p:cNvSpPr>
            <a:spLocks noChangeAspect="1"/>
          </p:cNvSpPr>
          <p:nvPr/>
        </p:nvSpPr>
        <p:spPr>
          <a:xfrm>
            <a:off x="1626454" y="4268102"/>
            <a:ext cx="494104" cy="7383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>
            <a:spLocks noChangeAspect="1"/>
          </p:cNvSpPr>
          <p:nvPr/>
        </p:nvSpPr>
        <p:spPr>
          <a:xfrm>
            <a:off x="1380359" y="5015258"/>
            <a:ext cx="1093039" cy="39579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r>
              <a:rPr lang="en-US" sz="1400" dirty="0"/>
              <a:t>Fault List</a:t>
            </a:r>
            <a:endParaRPr lang="en-US" dirty="0"/>
          </a:p>
        </p:txBody>
      </p:sp>
      <p:sp>
        <p:nvSpPr>
          <p:cNvPr id="20" name="TextBox 19"/>
          <p:cNvSpPr txBox="1">
            <a:spLocks noChangeAspect="1"/>
          </p:cNvSpPr>
          <p:nvPr/>
        </p:nvSpPr>
        <p:spPr>
          <a:xfrm>
            <a:off x="221524" y="5450200"/>
            <a:ext cx="5729014" cy="430881"/>
          </a:xfrm>
          <a:prstGeom prst="rect">
            <a:avLst/>
          </a:prstGeom>
          <a:noFill/>
        </p:spPr>
        <p:txBody>
          <a:bodyPr wrap="square" lIns="64002" tIns="32001" rIns="64002" bIns="32001" rtlCol="0">
            <a:spAutoFit/>
          </a:bodyPr>
          <a:lstStyle/>
          <a:p>
            <a:r>
              <a:rPr lang="en-US" sz="1400" dirty="0">
                <a:latin typeface="+mn-lt"/>
              </a:rPr>
              <a:t>Faults are injected automatically into the DUT netlist, bypassing the test bench</a:t>
            </a:r>
            <a:endParaRPr lang="en-US" dirty="0">
              <a:latin typeface="+mn-lt"/>
            </a:endParaRPr>
          </a:p>
        </p:txBody>
      </p:sp>
      <p:sp>
        <p:nvSpPr>
          <p:cNvPr id="21" name="Rectangle 20"/>
          <p:cNvSpPr>
            <a:spLocks noChangeAspect="1"/>
          </p:cNvSpPr>
          <p:nvPr/>
        </p:nvSpPr>
        <p:spPr>
          <a:xfrm>
            <a:off x="221524" y="5456577"/>
            <a:ext cx="7577362" cy="4245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>
            <a:spLocks noChangeAspect="1"/>
          </p:cNvSpPr>
          <p:nvPr/>
        </p:nvSpPr>
        <p:spPr>
          <a:xfrm>
            <a:off x="7337392" y="2252517"/>
            <a:ext cx="282019" cy="94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>
            <a:spLocks noChangeAspect="1"/>
          </p:cNvSpPr>
          <p:nvPr/>
        </p:nvSpPr>
        <p:spPr>
          <a:xfrm>
            <a:off x="7347997" y="2985367"/>
            <a:ext cx="282019" cy="947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>
            <a:spLocks noChangeAspect="1"/>
          </p:cNvSpPr>
          <p:nvPr/>
        </p:nvSpPr>
        <p:spPr>
          <a:xfrm>
            <a:off x="7568654" y="2252519"/>
            <a:ext cx="56454" cy="16697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endParaRPr lang="en-US" dirty="0"/>
          </a:p>
        </p:txBody>
      </p:sp>
      <p:sp>
        <p:nvSpPr>
          <p:cNvPr id="27" name="Right Arrow 26"/>
          <p:cNvSpPr>
            <a:spLocks noChangeAspect="1"/>
          </p:cNvSpPr>
          <p:nvPr/>
        </p:nvSpPr>
        <p:spPr>
          <a:xfrm rot="10800000">
            <a:off x="7318919" y="3812964"/>
            <a:ext cx="308805" cy="1740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endParaRPr lang="en-US" dirty="0"/>
          </a:p>
        </p:txBody>
      </p:sp>
      <p:sp>
        <p:nvSpPr>
          <p:cNvPr id="29" name="Right Arrow 28"/>
          <p:cNvSpPr>
            <a:spLocks noChangeAspect="1"/>
          </p:cNvSpPr>
          <p:nvPr/>
        </p:nvSpPr>
        <p:spPr>
          <a:xfrm>
            <a:off x="5918162" y="2211657"/>
            <a:ext cx="354094" cy="1909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endParaRPr lang="en-US" dirty="0"/>
          </a:p>
        </p:txBody>
      </p:sp>
      <p:sp>
        <p:nvSpPr>
          <p:cNvPr id="31" name="Rounded Rectangular Callout 30"/>
          <p:cNvSpPr>
            <a:spLocks noChangeAspect="1"/>
          </p:cNvSpPr>
          <p:nvPr/>
        </p:nvSpPr>
        <p:spPr>
          <a:xfrm>
            <a:off x="5975928" y="889645"/>
            <a:ext cx="1189914" cy="699823"/>
          </a:xfrm>
          <a:prstGeom prst="wedgeRoundRectCallout">
            <a:avLst>
              <a:gd name="adj1" fmla="val -104868"/>
              <a:gd name="adj2" fmla="val 117875"/>
              <a:gd name="adj3" fmla="val 16667"/>
            </a:avLst>
          </a:prstGeom>
          <a:solidFill>
            <a:srgbClr val="FFC0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Does not require modification on existing test bench</a:t>
            </a:r>
          </a:p>
        </p:txBody>
      </p:sp>
      <p:sp>
        <p:nvSpPr>
          <p:cNvPr id="32" name="Rectangle 31"/>
          <p:cNvSpPr>
            <a:spLocks noChangeAspect="1"/>
          </p:cNvSpPr>
          <p:nvPr/>
        </p:nvSpPr>
        <p:spPr>
          <a:xfrm>
            <a:off x="6285135" y="2108923"/>
            <a:ext cx="1052256" cy="478337"/>
          </a:xfrm>
          <a:prstGeom prst="rect">
            <a:avLst/>
          </a:prstGeom>
          <a:solidFill>
            <a:srgbClr val="F18C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r>
              <a:rPr lang="en-US" sz="1300" dirty="0">
                <a:solidFill>
                  <a:schemeClr val="bg1"/>
                </a:solidFill>
              </a:rPr>
              <a:t>Assert Violations</a:t>
            </a:r>
          </a:p>
        </p:txBody>
      </p:sp>
      <p:sp>
        <p:nvSpPr>
          <p:cNvPr id="33" name="Rectangle 32"/>
          <p:cNvSpPr>
            <a:spLocks noChangeAspect="1"/>
          </p:cNvSpPr>
          <p:nvPr/>
        </p:nvSpPr>
        <p:spPr>
          <a:xfrm>
            <a:off x="6299613" y="2838934"/>
            <a:ext cx="1052256" cy="445263"/>
          </a:xfrm>
          <a:prstGeom prst="rect">
            <a:avLst/>
          </a:prstGeom>
          <a:solidFill>
            <a:srgbClr val="F18C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r>
              <a:rPr lang="en-US" sz="1300" dirty="0">
                <a:solidFill>
                  <a:schemeClr val="bg1"/>
                </a:solidFill>
              </a:rPr>
              <a:t>Checker Pass/Fail</a:t>
            </a:r>
          </a:p>
        </p:txBody>
      </p:sp>
      <p:sp>
        <p:nvSpPr>
          <p:cNvPr id="37" name="Right Arrow 29">
            <a:extLst>
              <a:ext uri="{FF2B5EF4-FFF2-40B4-BE49-F238E27FC236}">
                <a16:creationId xmlns:a16="http://schemas.microsoft.com/office/drawing/2014/main" xmlns="" id="{B3D68A25-C782-4131-88B7-EB02E74574F2}"/>
              </a:ext>
            </a:extLst>
          </p:cNvPr>
          <p:cNvSpPr/>
          <p:nvPr/>
        </p:nvSpPr>
        <p:spPr>
          <a:xfrm>
            <a:off x="5812273" y="2954819"/>
            <a:ext cx="487341" cy="2080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>
            <a:spLocks noChangeAspect="1"/>
          </p:cNvSpPr>
          <p:nvPr/>
        </p:nvSpPr>
        <p:spPr>
          <a:xfrm>
            <a:off x="5916242" y="2264352"/>
            <a:ext cx="56454" cy="7386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305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/>
      <p:bldP spid="9" grpId="0" animBg="1"/>
      <p:bldP spid="10" grpId="0" animBg="1"/>
      <p:bldP spid="11" grpId="0" animBg="1"/>
      <p:bldP spid="12" grpId="0" animBg="1"/>
      <p:bldP spid="17" grpId="0" animBg="1"/>
      <p:bldP spid="18" grpId="0" animBg="1"/>
      <p:bldP spid="19" grpId="0" animBg="1"/>
      <p:bldP spid="20" grpId="0"/>
      <p:bldP spid="21" grpId="0" animBg="1"/>
      <p:bldP spid="23" grpId="0" animBg="1"/>
      <p:bldP spid="24" grpId="0" animBg="1"/>
      <p:bldP spid="25" grpId="0" animBg="1"/>
      <p:bldP spid="27" grpId="0" animBg="1"/>
      <p:bldP spid="29" grpId="0" animBg="1"/>
      <p:bldP spid="31" grpId="0" animBg="1"/>
      <p:bldP spid="32" grpId="0" animBg="1"/>
      <p:bldP spid="33" grpId="0" animBg="1"/>
      <p:bldP spid="37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28CC5D38-9551-4B7A-B13C-C5346D4C6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400" dirty="0"/>
              <a:t>TPS65313 Pin FMEA case </a:t>
            </a:r>
            <a:r>
              <a:rPr lang="en-US" altLang="en-US" sz="3400" baseline="-25000" dirty="0"/>
              <a:t>(2/4)</a:t>
            </a:r>
            <a:endParaRPr lang="en-US" sz="3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F12E5B4-E353-422F-B652-47A05E9DBDE1}"/>
              </a:ext>
            </a:extLst>
          </p:cNvPr>
          <p:cNvSpPr txBox="1"/>
          <p:nvPr/>
        </p:nvSpPr>
        <p:spPr>
          <a:xfrm>
            <a:off x="246002" y="3048000"/>
            <a:ext cx="8286749" cy="29638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txBody>
          <a:bodyPr wrap="square" lIns="64002" tIns="32001" rIns="64002" bIns="32001" rtlCol="0">
            <a:spAutoFit/>
          </a:bodyPr>
          <a:lstStyle/>
          <a:p>
            <a:r>
              <a:rPr lang="en-US" sz="1200" dirty="0"/>
              <a:t>// PIN # 1 AVIN</a:t>
            </a:r>
          </a:p>
          <a:p>
            <a:endParaRPr lang="en-US" sz="1200" dirty="0"/>
          </a:p>
          <a:p>
            <a:r>
              <a:rPr lang="en-US" sz="1200" dirty="0"/>
              <a:t>FaultList_Shorts_1_0  faults resBridge=0.01 {</a:t>
            </a:r>
          </a:p>
          <a:p>
            <a:r>
              <a:rPr lang="en-US" sz="1200" dirty="0"/>
              <a:t>    bridge {</a:t>
            </a:r>
          </a:p>
          <a:p>
            <a:r>
              <a:rPr lang="en-US" sz="1200" dirty="0"/>
              <a:t>        FaultList_Shorts_1_0_bridge_1 ( </a:t>
            </a:r>
            <a:r>
              <a:rPr lang="en-US" sz="1200" dirty="0" err="1"/>
              <a:t>simTopTestBench.VIN</a:t>
            </a:r>
            <a:r>
              <a:rPr lang="en-US" sz="1200" dirty="0"/>
              <a:t> </a:t>
            </a:r>
            <a:r>
              <a:rPr lang="en-US" sz="1200" dirty="0" err="1"/>
              <a:t>simTopTestBench.AVIN</a:t>
            </a:r>
            <a:r>
              <a:rPr lang="en-US" sz="1200" dirty="0"/>
              <a:t> ) r=resBridge </a:t>
            </a:r>
          </a:p>
          <a:p>
            <a:r>
              <a:rPr lang="en-US" sz="1200" dirty="0"/>
              <a:t>    }</a:t>
            </a:r>
          </a:p>
          <a:p>
            <a:r>
              <a:rPr lang="en-US" sz="1200" dirty="0"/>
              <a:t>}</a:t>
            </a:r>
          </a:p>
          <a:p>
            <a:r>
              <a:rPr lang="en-US" sz="1200" dirty="0"/>
              <a:t>FaultList_Shorts_1_1 faults resBridge=0.01 {</a:t>
            </a:r>
          </a:p>
          <a:p>
            <a:r>
              <a:rPr lang="en-US" sz="1200" dirty="0"/>
              <a:t>    bridge {</a:t>
            </a:r>
          </a:p>
          <a:p>
            <a:r>
              <a:rPr lang="en-US" sz="1200" dirty="0"/>
              <a:t>        FaultList_Shorts_1_1_bridge_1 ( </a:t>
            </a:r>
            <a:r>
              <a:rPr lang="en-US" sz="1200" dirty="0" err="1"/>
              <a:t>simTopTestBench.AVIN</a:t>
            </a:r>
            <a:r>
              <a:rPr lang="en-US" sz="1200" dirty="0"/>
              <a:t> </a:t>
            </a:r>
            <a:r>
              <a:rPr lang="en-US" sz="1200" dirty="0" err="1"/>
              <a:t>simTopTestBench.VIN_SAFE</a:t>
            </a:r>
            <a:r>
              <a:rPr lang="en-US" sz="1200" dirty="0"/>
              <a:t> )</a:t>
            </a:r>
          </a:p>
          <a:p>
            <a:r>
              <a:rPr lang="en-US" sz="1200" dirty="0"/>
              <a:t>    }</a:t>
            </a:r>
          </a:p>
          <a:p>
            <a:r>
              <a:rPr lang="en-US" sz="1200" dirty="0"/>
              <a:t>}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3C2865F-1D7F-4BD5-8EFB-3593184AF7E6}"/>
              </a:ext>
            </a:extLst>
          </p:cNvPr>
          <p:cNvSpPr/>
          <p:nvPr/>
        </p:nvSpPr>
        <p:spPr>
          <a:xfrm>
            <a:off x="245999" y="1174668"/>
            <a:ext cx="8286750" cy="14680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txBody>
          <a:bodyPr wrap="square" lIns="64002" tIns="32001" rIns="64002" bIns="32001">
            <a:spAutoFit/>
          </a:bodyPr>
          <a:lstStyle/>
          <a:p>
            <a:r>
              <a:rPr lang="en-US" sz="1200" dirty="0"/>
              <a:t>`include fault_list.scs</a:t>
            </a:r>
          </a:p>
          <a:p>
            <a:endParaRPr lang="en-US" sz="1200" dirty="0"/>
          </a:p>
          <a:p>
            <a:r>
              <a:rPr lang="en-US" sz="1200" dirty="0"/>
              <a:t>MySweep sweep faults=[FaultList_Shorts_1_0 FaultList_Shorts_1_1 FaultList_Shorts_1_2] </a:t>
            </a:r>
          </a:p>
          <a:p>
            <a:r>
              <a:rPr lang="en-US" sz="1200" dirty="0"/>
              <a:t>{</a:t>
            </a:r>
          </a:p>
          <a:p>
            <a:r>
              <a:rPr lang="en-US" sz="1200" dirty="0"/>
              <a:t>tran </a:t>
            </a:r>
            <a:r>
              <a:rPr lang="en-US" sz="1200" dirty="0" err="1"/>
              <a:t>tran</a:t>
            </a:r>
            <a:r>
              <a:rPr lang="en-US" sz="1200" dirty="0"/>
              <a:t> stop=5m </a:t>
            </a:r>
            <a:r>
              <a:rPr lang="en-US" sz="1200" dirty="0" err="1"/>
              <a:t>errpreset</a:t>
            </a:r>
            <a:r>
              <a:rPr lang="en-US" sz="1200" dirty="0"/>
              <a:t>=moderate </a:t>
            </a:r>
          </a:p>
          <a:p>
            <a:r>
              <a:rPr lang="en-US" sz="1200" dirty="0"/>
              <a:t>}</a:t>
            </a:r>
          </a:p>
        </p:txBody>
      </p:sp>
      <p:sp>
        <p:nvSpPr>
          <p:cNvPr id="6" name="Rounded Rectangular Callout 9">
            <a:extLst>
              <a:ext uri="{FF2B5EF4-FFF2-40B4-BE49-F238E27FC236}">
                <a16:creationId xmlns:a16="http://schemas.microsoft.com/office/drawing/2014/main" xmlns="" id="{AB3849AC-FDBF-4EAF-A7F0-B81FE4EB99FA}"/>
              </a:ext>
            </a:extLst>
          </p:cNvPr>
          <p:cNvSpPr/>
          <p:nvPr/>
        </p:nvSpPr>
        <p:spPr>
          <a:xfrm>
            <a:off x="5287631" y="4772223"/>
            <a:ext cx="1427494" cy="413180"/>
          </a:xfrm>
          <a:prstGeom prst="wedgeRoundRectCallout">
            <a:avLst>
              <a:gd name="adj1" fmla="val -100009"/>
              <a:gd name="adj2" fmla="val -128677"/>
              <a:gd name="adj3" fmla="val 16667"/>
            </a:avLst>
          </a:prstGeom>
          <a:solidFill>
            <a:srgbClr val="FFC0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Shorting VIN with AVIN </a:t>
            </a:r>
          </a:p>
        </p:txBody>
      </p:sp>
      <p:sp>
        <p:nvSpPr>
          <p:cNvPr id="7" name="Rounded Rectangular Callout 10">
            <a:extLst>
              <a:ext uri="{FF2B5EF4-FFF2-40B4-BE49-F238E27FC236}">
                <a16:creationId xmlns:a16="http://schemas.microsoft.com/office/drawing/2014/main" xmlns="" id="{67273063-CA3F-4EC1-A01B-032C36BADCA3}"/>
              </a:ext>
            </a:extLst>
          </p:cNvPr>
          <p:cNvSpPr/>
          <p:nvPr/>
        </p:nvSpPr>
        <p:spPr>
          <a:xfrm>
            <a:off x="5429250" y="1968501"/>
            <a:ext cx="2762250" cy="821994"/>
          </a:xfrm>
          <a:prstGeom prst="wedgeRoundRectCallout">
            <a:avLst>
              <a:gd name="adj1" fmla="val -117579"/>
              <a:gd name="adj2" fmla="val -37996"/>
              <a:gd name="adj3" fmla="val 16667"/>
            </a:avLst>
          </a:prstGeom>
          <a:solidFill>
            <a:srgbClr val="FFC0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Sweep command to run multiple fault simulations at once. This example runs 3 fault simulations.</a:t>
            </a:r>
          </a:p>
        </p:txBody>
      </p:sp>
      <p:sp>
        <p:nvSpPr>
          <p:cNvPr id="8" name="Rounded Rectangular Callout 12">
            <a:extLst>
              <a:ext uri="{FF2B5EF4-FFF2-40B4-BE49-F238E27FC236}">
                <a16:creationId xmlns:a16="http://schemas.microsoft.com/office/drawing/2014/main" xmlns="" id="{F98B2AC6-D193-41E4-9765-E0608CCBF633}"/>
              </a:ext>
            </a:extLst>
          </p:cNvPr>
          <p:cNvSpPr/>
          <p:nvPr/>
        </p:nvSpPr>
        <p:spPr>
          <a:xfrm>
            <a:off x="4286251" y="3619502"/>
            <a:ext cx="1001381" cy="357665"/>
          </a:xfrm>
          <a:prstGeom prst="wedgeRoundRectCallout">
            <a:avLst>
              <a:gd name="adj1" fmla="val -164079"/>
              <a:gd name="adj2" fmla="val -18986"/>
              <a:gd name="adj3" fmla="val 16667"/>
            </a:avLst>
          </a:prstGeom>
          <a:solidFill>
            <a:srgbClr val="FFC0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Bridge fault value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F59ADC44-ADAF-43C8-8809-1334445B7971}"/>
              </a:ext>
            </a:extLst>
          </p:cNvPr>
          <p:cNvSpPr/>
          <p:nvPr/>
        </p:nvSpPr>
        <p:spPr>
          <a:xfrm>
            <a:off x="246001" y="1197200"/>
            <a:ext cx="1468501" cy="326800"/>
          </a:xfrm>
          <a:prstGeom prst="rect">
            <a:avLst/>
          </a:prstGeom>
          <a:noFill/>
          <a:ln w="28575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1E95B45F-6997-4502-A40F-D45EC6178ACA}"/>
              </a:ext>
            </a:extLst>
          </p:cNvPr>
          <p:cNvSpPr/>
          <p:nvPr/>
        </p:nvSpPr>
        <p:spPr>
          <a:xfrm>
            <a:off x="230636" y="3048000"/>
            <a:ext cx="8314084" cy="3154710"/>
          </a:xfrm>
          <a:prstGeom prst="rect">
            <a:avLst/>
          </a:prstGeom>
          <a:noFill/>
          <a:ln w="381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435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68" y="2448973"/>
            <a:ext cx="5934036" cy="2799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929" y="1450719"/>
            <a:ext cx="1871815" cy="232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Title 1"/>
          <p:cNvSpPr>
            <a:spLocks noGrp="1"/>
          </p:cNvSpPr>
          <p:nvPr>
            <p:ph type="title"/>
          </p:nvPr>
        </p:nvSpPr>
        <p:spPr>
          <a:xfrm>
            <a:off x="232172" y="169139"/>
            <a:ext cx="8457406" cy="699823"/>
          </a:xfrm>
        </p:spPr>
        <p:txBody>
          <a:bodyPr/>
          <a:lstStyle/>
          <a:p>
            <a:r>
              <a:rPr lang="en-US" altLang="en-US" sz="3400" dirty="0"/>
              <a:t>TPS65313 Pin FMEA case </a:t>
            </a:r>
            <a:r>
              <a:rPr lang="en-US" altLang="en-US" sz="3400" baseline="-25000" dirty="0"/>
              <a:t>(3/4)</a:t>
            </a:r>
            <a:r>
              <a:rPr lang="en-US" altLang="en-US" sz="3400" dirty="0"/>
              <a:t> </a:t>
            </a:r>
            <a:endParaRPr lang="en-US" sz="3400" dirty="0"/>
          </a:p>
        </p:txBody>
      </p:sp>
      <p:sp>
        <p:nvSpPr>
          <p:cNvPr id="82" name="Content Placeholder 3"/>
          <p:cNvSpPr>
            <a:spLocks noGrp="1"/>
          </p:cNvSpPr>
          <p:nvPr>
            <p:ph idx="1"/>
          </p:nvPr>
        </p:nvSpPr>
        <p:spPr>
          <a:xfrm>
            <a:off x="205917" y="891822"/>
            <a:ext cx="6509469" cy="369042"/>
          </a:xfrm>
        </p:spPr>
        <p:txBody>
          <a:bodyPr/>
          <a:lstStyle/>
          <a:p>
            <a:r>
              <a:rPr lang="en-US" altLang="en-US" sz="1700" dirty="0"/>
              <a:t>Waveform of AVIN pin shorted to its adjacent VIN pin through 10 m</a:t>
            </a:r>
            <a:r>
              <a:rPr lang="el-GR" altLang="en-US" sz="1700" dirty="0"/>
              <a:t>Ω</a:t>
            </a:r>
            <a:r>
              <a:rPr lang="en-US" altLang="en-US" sz="1700" dirty="0"/>
              <a:t> auto-inserted bridge/short fault</a:t>
            </a:r>
          </a:p>
          <a:p>
            <a:pPr lvl="1"/>
            <a:r>
              <a:rPr lang="en-US" sz="1300" dirty="0"/>
              <a:t>expected behavior: no damage to DUT, device operational</a:t>
            </a:r>
            <a:endParaRPr lang="en-US" altLang="en-US" sz="1300" dirty="0"/>
          </a:p>
        </p:txBody>
      </p:sp>
      <p:sp>
        <p:nvSpPr>
          <p:cNvPr id="83" name="Rectangle 82"/>
          <p:cNvSpPr/>
          <p:nvPr/>
        </p:nvSpPr>
        <p:spPr>
          <a:xfrm>
            <a:off x="567082" y="3284179"/>
            <a:ext cx="790963" cy="317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endParaRPr lang="en-US" dirty="0"/>
          </a:p>
        </p:txBody>
      </p:sp>
      <p:sp>
        <p:nvSpPr>
          <p:cNvPr id="84" name="Rectangle 83"/>
          <p:cNvSpPr/>
          <p:nvPr/>
        </p:nvSpPr>
        <p:spPr>
          <a:xfrm>
            <a:off x="523875" y="4832868"/>
            <a:ext cx="790964" cy="2466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endParaRPr lang="en-US" dirty="0"/>
          </a:p>
        </p:txBody>
      </p:sp>
      <p:sp>
        <p:nvSpPr>
          <p:cNvPr id="86" name="Rectangle 85"/>
          <p:cNvSpPr/>
          <p:nvPr/>
        </p:nvSpPr>
        <p:spPr>
          <a:xfrm>
            <a:off x="7093156" y="987501"/>
            <a:ext cx="163503" cy="43597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endParaRPr lang="en-US" dirty="0"/>
          </a:p>
        </p:txBody>
      </p:sp>
      <p:sp>
        <p:nvSpPr>
          <p:cNvPr id="87" name="Rectangle 86"/>
          <p:cNvSpPr/>
          <p:nvPr/>
        </p:nvSpPr>
        <p:spPr>
          <a:xfrm>
            <a:off x="6206789" y="1975058"/>
            <a:ext cx="385389" cy="19835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endParaRPr lang="en-US" dirty="0"/>
          </a:p>
        </p:txBody>
      </p:sp>
      <p:cxnSp>
        <p:nvCxnSpPr>
          <p:cNvPr id="90" name="Straight Connector 89"/>
          <p:cNvCxnSpPr>
            <a:stCxn id="83" idx="1"/>
          </p:cNvCxnSpPr>
          <p:nvPr/>
        </p:nvCxnSpPr>
        <p:spPr>
          <a:xfrm flipH="1">
            <a:off x="275379" y="3442929"/>
            <a:ext cx="29170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cxnSpLocks/>
          </p:cNvCxnSpPr>
          <p:nvPr/>
        </p:nvCxnSpPr>
        <p:spPr>
          <a:xfrm flipH="1">
            <a:off x="275380" y="4956185"/>
            <a:ext cx="20087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cxnSpLocks/>
          </p:cNvCxnSpPr>
          <p:nvPr/>
        </p:nvCxnSpPr>
        <p:spPr>
          <a:xfrm>
            <a:off x="275946" y="3442732"/>
            <a:ext cx="1" cy="30052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cxnSpLocks/>
          </p:cNvCxnSpPr>
          <p:nvPr/>
        </p:nvCxnSpPr>
        <p:spPr>
          <a:xfrm flipH="1">
            <a:off x="275379" y="4112650"/>
            <a:ext cx="16433" cy="84333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228324" y="3770704"/>
            <a:ext cx="95245" cy="8719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228322" y="3902409"/>
            <a:ext cx="95249" cy="8719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>
            <a:cxnSpLocks/>
          </p:cNvCxnSpPr>
          <p:nvPr/>
        </p:nvCxnSpPr>
        <p:spPr>
          <a:xfrm>
            <a:off x="233023" y="4048898"/>
            <a:ext cx="66091" cy="6714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H="1">
            <a:off x="228324" y="3857895"/>
            <a:ext cx="95246" cy="4451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228324" y="3981877"/>
            <a:ext cx="95248" cy="635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>
            <a:cxnSpLocks/>
          </p:cNvCxnSpPr>
          <p:nvPr/>
        </p:nvCxnSpPr>
        <p:spPr>
          <a:xfrm>
            <a:off x="6418831" y="1267049"/>
            <a:ext cx="0" cy="11978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cxnSpLocks/>
          </p:cNvCxnSpPr>
          <p:nvPr/>
        </p:nvCxnSpPr>
        <p:spPr>
          <a:xfrm>
            <a:off x="6399483" y="1633471"/>
            <a:ext cx="0" cy="33241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cxnSpLocks/>
          </p:cNvCxnSpPr>
          <p:nvPr/>
        </p:nvCxnSpPr>
        <p:spPr>
          <a:xfrm>
            <a:off x="6367729" y="1418582"/>
            <a:ext cx="77390" cy="52852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cxnSpLocks/>
          </p:cNvCxnSpPr>
          <p:nvPr/>
        </p:nvCxnSpPr>
        <p:spPr>
          <a:xfrm>
            <a:off x="6367732" y="1490256"/>
            <a:ext cx="74913" cy="3951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cxnSpLocks/>
          </p:cNvCxnSpPr>
          <p:nvPr/>
        </p:nvCxnSpPr>
        <p:spPr>
          <a:xfrm>
            <a:off x="6367729" y="1561518"/>
            <a:ext cx="74914" cy="39511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cxnSpLocks/>
          </p:cNvCxnSpPr>
          <p:nvPr/>
        </p:nvCxnSpPr>
        <p:spPr>
          <a:xfrm flipH="1">
            <a:off x="6367729" y="1471434"/>
            <a:ext cx="74914" cy="18822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cxnSpLocks/>
          </p:cNvCxnSpPr>
          <p:nvPr/>
        </p:nvCxnSpPr>
        <p:spPr>
          <a:xfrm flipH="1">
            <a:off x="6367732" y="1529766"/>
            <a:ext cx="71437" cy="3175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cxnSpLocks/>
          </p:cNvCxnSpPr>
          <p:nvPr/>
        </p:nvCxnSpPr>
        <p:spPr>
          <a:xfrm flipH="1">
            <a:off x="6395019" y="1601721"/>
            <a:ext cx="47624" cy="3175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cxnSpLocks/>
          </p:cNvCxnSpPr>
          <p:nvPr/>
        </p:nvCxnSpPr>
        <p:spPr>
          <a:xfrm flipH="1" flipV="1">
            <a:off x="6418832" y="1266703"/>
            <a:ext cx="674319" cy="2706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cxnSpLocks/>
          </p:cNvCxnSpPr>
          <p:nvPr/>
        </p:nvCxnSpPr>
        <p:spPr>
          <a:xfrm flipH="1">
            <a:off x="6371207" y="1386833"/>
            <a:ext cx="47624" cy="3175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H="1">
            <a:off x="220885" y="3748447"/>
            <a:ext cx="55563" cy="2225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111"/>
          <p:cNvSpPr/>
          <p:nvPr/>
        </p:nvSpPr>
        <p:spPr>
          <a:xfrm>
            <a:off x="6443633" y="1441611"/>
            <a:ext cx="483627" cy="169271"/>
          </a:xfrm>
          <a:prstGeom prst="rect">
            <a:avLst/>
          </a:prstGeom>
        </p:spPr>
        <p:txBody>
          <a:bodyPr wrap="square" lIns="64002" tIns="32001" rIns="64002" bIns="32001">
            <a:spAutoFit/>
          </a:bodyPr>
          <a:lstStyle/>
          <a:p>
            <a:r>
              <a:rPr lang="en-US" altLang="en-US" sz="800" dirty="0">
                <a:solidFill>
                  <a:srgbClr val="FF0000"/>
                </a:solidFill>
                <a:latin typeface="+mn-lt"/>
              </a:rPr>
              <a:t>10 m</a:t>
            </a:r>
            <a:r>
              <a:rPr lang="el-GR" altLang="en-US" sz="800" dirty="0">
                <a:solidFill>
                  <a:srgbClr val="FF0000"/>
                </a:solidFill>
                <a:latin typeface="+mn-lt"/>
              </a:rPr>
              <a:t>Ω</a:t>
            </a:r>
            <a:endParaRPr lang="en-US" sz="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62299" y="3186252"/>
            <a:ext cx="517181" cy="195432"/>
          </a:xfrm>
          <a:prstGeom prst="rect">
            <a:avLst/>
          </a:prstGeom>
        </p:spPr>
        <p:txBody>
          <a:bodyPr wrap="none" lIns="64002" tIns="32001" rIns="64002" bIns="32001">
            <a:spAutoFit/>
          </a:bodyPr>
          <a:lstStyle/>
          <a:p>
            <a:r>
              <a:rPr lang="en-US" altLang="en-US" sz="1000" b="1" dirty="0">
                <a:solidFill>
                  <a:srgbClr val="0070C0"/>
                </a:solidFill>
                <a:latin typeface="+mn-lt"/>
              </a:rPr>
              <a:t>10 m</a:t>
            </a:r>
            <a:r>
              <a:rPr lang="el-GR" altLang="en-US" sz="1000" b="1" dirty="0">
                <a:solidFill>
                  <a:srgbClr val="0070C0"/>
                </a:solidFill>
                <a:latin typeface="+mn-lt"/>
              </a:rPr>
              <a:t>Ω</a:t>
            </a:r>
            <a:endParaRPr lang="en-US" sz="10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98" name="TextBox 197"/>
          <p:cNvSpPr txBox="1"/>
          <p:nvPr/>
        </p:nvSpPr>
        <p:spPr>
          <a:xfrm rot="16200000">
            <a:off x="6943568" y="1089482"/>
            <a:ext cx="462678" cy="169271"/>
          </a:xfrm>
          <a:prstGeom prst="rect">
            <a:avLst/>
          </a:prstGeom>
          <a:noFill/>
        </p:spPr>
        <p:txBody>
          <a:bodyPr wrap="square" lIns="64002" tIns="32001" rIns="64002" bIns="32001" rtlCol="0">
            <a:spAutoFit/>
          </a:bodyPr>
          <a:lstStyle/>
          <a:p>
            <a:r>
              <a:rPr lang="en-US" sz="800" dirty="0">
                <a:latin typeface="+mn-lt"/>
              </a:rPr>
              <a:t>VIN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6246474" y="1963237"/>
            <a:ext cx="385388" cy="169271"/>
          </a:xfrm>
          <a:prstGeom prst="rect">
            <a:avLst/>
          </a:prstGeom>
          <a:noFill/>
        </p:spPr>
        <p:txBody>
          <a:bodyPr wrap="square" lIns="64002" tIns="32001" rIns="64002" bIns="32001" rtlCol="0">
            <a:spAutoFit/>
          </a:bodyPr>
          <a:lstStyle/>
          <a:p>
            <a:r>
              <a:rPr lang="en-US" sz="800" dirty="0">
                <a:latin typeface="+mn-lt"/>
              </a:rPr>
              <a:t>AVIN</a:t>
            </a:r>
          </a:p>
        </p:txBody>
      </p:sp>
    </p:spTree>
    <p:extLst>
      <p:ext uri="{BB962C8B-B14F-4D97-AF65-F5344CB8AC3E}">
        <p14:creationId xmlns:p14="http://schemas.microsoft.com/office/powerpoint/2010/main" val="2669556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build="p"/>
      <p:bldP spid="83" grpId="0" animBg="1"/>
      <p:bldP spid="84" grpId="0" animBg="1"/>
      <p:bldP spid="86" grpId="0" animBg="1"/>
      <p:bldP spid="87" grpId="0" animBg="1"/>
      <p:bldP spid="112" grpId="0"/>
      <p:bldP spid="113" grpId="0"/>
      <p:bldP spid="198" grpId="0"/>
      <p:bldP spid="20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xmlns="" id="{11AC577B-86F6-42FA-B935-B6383AFA4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400" dirty="0"/>
              <a:t>TPS65313 Pin FMEA case </a:t>
            </a:r>
            <a:r>
              <a:rPr lang="en-US" altLang="en-US" sz="3400" baseline="-25000" dirty="0"/>
              <a:t>(4/4)</a:t>
            </a:r>
            <a:r>
              <a:rPr lang="en-US" altLang="en-US" sz="3400" dirty="0"/>
              <a:t> </a:t>
            </a:r>
            <a:endParaRPr lang="en-US" sz="34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A555A639-5229-4375-B4A9-F846795EE3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412003"/>
              </p:ext>
            </p:extLst>
          </p:nvPr>
        </p:nvGraphicFramePr>
        <p:xfrm>
          <a:off x="666750" y="1587500"/>
          <a:ext cx="7033066" cy="3608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19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238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572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Feature</a:t>
                      </a:r>
                    </a:p>
                  </a:txBody>
                  <a:tcPr marL="57150" marR="57150" marT="38100" marB="3810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aseline="0" dirty="0"/>
                        <a:t>Traditional </a:t>
                      </a:r>
                      <a:endParaRPr lang="en-US" sz="1500" baseline="30000" dirty="0"/>
                    </a:p>
                  </a:txBody>
                  <a:tcPr marL="57150" marR="57150" marT="38100" marB="3810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Using Analog</a:t>
                      </a:r>
                      <a:r>
                        <a:rPr lang="en-US" sz="1500" baseline="0" dirty="0"/>
                        <a:t> Fault Injection</a:t>
                      </a:r>
                      <a:endParaRPr lang="en-US" sz="1500" baseline="30000" dirty="0"/>
                    </a:p>
                  </a:txBody>
                  <a:tcPr marL="57150" marR="57150" marT="38100" marB="38100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9348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Total </a:t>
                      </a:r>
                      <a:r>
                        <a:rPr lang="en-US" sz="1500" dirty="0" smtClean="0"/>
                        <a:t>simulation</a:t>
                      </a:r>
                      <a:endParaRPr lang="en-US" sz="1500" dirty="0"/>
                    </a:p>
                  </a:txBody>
                  <a:tcPr marL="57150" marR="571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150</a:t>
                      </a:r>
                    </a:p>
                  </a:txBody>
                  <a:tcPr marL="57150" marR="571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>
                          <a:solidFill>
                            <a:schemeClr val="tx1"/>
                          </a:solidFill>
                        </a:rPr>
                        <a:t>150</a:t>
                      </a:r>
                    </a:p>
                  </a:txBody>
                  <a:tcPr marL="57150" marR="57150" marT="38100" marB="3810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9348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Setup </a:t>
                      </a:r>
                      <a:r>
                        <a:rPr lang="en-US" sz="1500" dirty="0" smtClean="0"/>
                        <a:t>complexity</a:t>
                      </a:r>
                      <a:endParaRPr lang="en-US" sz="1500" dirty="0"/>
                    </a:p>
                  </a:txBody>
                  <a:tcPr marL="57150" marR="571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Complex</a:t>
                      </a:r>
                    </a:p>
                  </a:txBody>
                  <a:tcPr marL="57150" marR="571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rgbClr val="00B050"/>
                          </a:solidFill>
                        </a:rPr>
                        <a:t>Simple</a:t>
                      </a:r>
                    </a:p>
                  </a:txBody>
                  <a:tcPr marL="57150" marR="57150" marT="38100" marB="3810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9348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Effort</a:t>
                      </a:r>
                      <a:r>
                        <a:rPr lang="en-US" sz="1500" baseline="0" dirty="0"/>
                        <a:t> </a:t>
                      </a:r>
                      <a:r>
                        <a:rPr lang="en-US" sz="1500" baseline="0" dirty="0" smtClean="0"/>
                        <a:t>estimate </a:t>
                      </a:r>
                      <a:r>
                        <a:rPr lang="en-US" sz="1500" baseline="0" dirty="0"/>
                        <a:t>(40-pin)</a:t>
                      </a:r>
                      <a:endParaRPr lang="en-US" sz="1500" dirty="0"/>
                    </a:p>
                  </a:txBody>
                  <a:tcPr marL="57150" marR="571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30</a:t>
                      </a:r>
                      <a:r>
                        <a:rPr lang="en-US" sz="1500" baseline="0" dirty="0"/>
                        <a:t> days</a:t>
                      </a:r>
                      <a:endParaRPr lang="en-US" sz="1500" dirty="0"/>
                    </a:p>
                  </a:txBody>
                  <a:tcPr marL="57150" marR="571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rgbClr val="00B050"/>
                          </a:solidFill>
                        </a:rPr>
                        <a:t>1 day</a:t>
                      </a:r>
                    </a:p>
                  </a:txBody>
                  <a:tcPr marL="57150" marR="57150" marT="38100" marB="3810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9348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# of </a:t>
                      </a:r>
                      <a:r>
                        <a:rPr lang="en-US" sz="1500" dirty="0" smtClean="0"/>
                        <a:t>test</a:t>
                      </a:r>
                      <a:r>
                        <a:rPr lang="en-US" sz="1500" baseline="0" dirty="0" smtClean="0"/>
                        <a:t> bench</a:t>
                      </a:r>
                      <a:r>
                        <a:rPr lang="en-US" sz="1500" dirty="0" smtClean="0"/>
                        <a:t> files</a:t>
                      </a:r>
                      <a:endParaRPr lang="en-US" sz="1500" dirty="0"/>
                    </a:p>
                  </a:txBody>
                  <a:tcPr marL="57150" marR="571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Variable</a:t>
                      </a:r>
                    </a:p>
                  </a:txBody>
                  <a:tcPr marL="57150" marR="571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rgbClr val="00B050"/>
                          </a:solidFill>
                        </a:rPr>
                        <a:t>2</a:t>
                      </a:r>
                    </a:p>
                  </a:txBody>
                  <a:tcPr marL="57150" marR="57150" marT="38100" marB="3810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9348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Test case / </a:t>
                      </a:r>
                      <a:r>
                        <a:rPr lang="en-US" sz="1500" dirty="0" smtClean="0"/>
                        <a:t>tasks </a:t>
                      </a:r>
                      <a:r>
                        <a:rPr lang="en-US" sz="1500" dirty="0"/>
                        <a:t>r</a:t>
                      </a:r>
                      <a:r>
                        <a:rPr lang="en-US" sz="1500" dirty="0" smtClean="0"/>
                        <a:t>e-use</a:t>
                      </a:r>
                      <a:endParaRPr lang="en-US" sz="1500" dirty="0"/>
                    </a:p>
                  </a:txBody>
                  <a:tcPr marL="57150" marR="571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 marL="57150" marR="571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rgbClr val="00B050"/>
                          </a:solidFill>
                        </a:rPr>
                        <a:t>Yes</a:t>
                      </a:r>
                    </a:p>
                  </a:txBody>
                  <a:tcPr marL="57150" marR="57150" marT="38100" marB="3810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39348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Compatibility</a:t>
                      </a:r>
                    </a:p>
                  </a:txBody>
                  <a:tcPr marL="57150" marR="571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Manual</a:t>
                      </a:r>
                    </a:p>
                  </a:txBody>
                  <a:tcPr marL="57150" marR="571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rgbClr val="00B050"/>
                          </a:solidFill>
                        </a:rPr>
                        <a:t>Any Test</a:t>
                      </a:r>
                      <a:r>
                        <a:rPr lang="en-US" sz="1500" b="1" baseline="0" dirty="0">
                          <a:solidFill>
                            <a:srgbClr val="00B050"/>
                          </a:solidFill>
                        </a:rPr>
                        <a:t> Bench</a:t>
                      </a:r>
                      <a:endParaRPr lang="en-US" sz="1500" b="1" dirty="0">
                        <a:solidFill>
                          <a:srgbClr val="00B050"/>
                        </a:solidFill>
                      </a:endParaRPr>
                    </a:p>
                  </a:txBody>
                  <a:tcPr marL="57150" marR="57150" marT="38100" marB="3810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39348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Test</a:t>
                      </a:r>
                      <a:r>
                        <a:rPr lang="en-US" sz="1500" baseline="0" dirty="0" smtClean="0"/>
                        <a:t> b</a:t>
                      </a:r>
                      <a:r>
                        <a:rPr lang="en-US" sz="1500" dirty="0" smtClean="0"/>
                        <a:t>ench </a:t>
                      </a:r>
                      <a:r>
                        <a:rPr lang="en-US" sz="1500" dirty="0"/>
                        <a:t>m</a:t>
                      </a:r>
                      <a:r>
                        <a:rPr lang="en-US" sz="1500" dirty="0" smtClean="0"/>
                        <a:t>odification</a:t>
                      </a:r>
                      <a:endParaRPr lang="en-US" sz="1500" dirty="0"/>
                    </a:p>
                  </a:txBody>
                  <a:tcPr marL="57150" marR="571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Required</a:t>
                      </a:r>
                    </a:p>
                  </a:txBody>
                  <a:tcPr marL="57150" marR="5715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solidFill>
                            <a:srgbClr val="00B050"/>
                          </a:solidFill>
                        </a:rPr>
                        <a:t>Not Required</a:t>
                      </a:r>
                    </a:p>
                  </a:txBody>
                  <a:tcPr marL="57150" marR="57150" marT="38100" marB="3810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6B31C8D-E390-418A-9D14-6407CBF2E85C}"/>
              </a:ext>
            </a:extLst>
          </p:cNvPr>
          <p:cNvSpPr/>
          <p:nvPr/>
        </p:nvSpPr>
        <p:spPr>
          <a:xfrm>
            <a:off x="5675494" y="1564845"/>
            <a:ext cx="2002408" cy="3415596"/>
          </a:xfrm>
          <a:prstGeom prst="rect">
            <a:avLst/>
          </a:prstGeom>
          <a:noFill/>
          <a:ln w="666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ular Callout 8">
            <a:extLst>
              <a:ext uri="{FF2B5EF4-FFF2-40B4-BE49-F238E27FC236}">
                <a16:creationId xmlns:a16="http://schemas.microsoft.com/office/drawing/2014/main" xmlns="" id="{64496CB6-D9F5-448F-BD4E-2B9B50C129E0}"/>
              </a:ext>
            </a:extLst>
          </p:cNvPr>
          <p:cNvSpPr/>
          <p:nvPr/>
        </p:nvSpPr>
        <p:spPr>
          <a:xfrm>
            <a:off x="7888157" y="2625844"/>
            <a:ext cx="1077588" cy="1090243"/>
          </a:xfrm>
          <a:prstGeom prst="wedgeRoundRectCallout">
            <a:avLst>
              <a:gd name="adj1" fmla="val -70769"/>
              <a:gd name="adj2" fmla="val -40267"/>
              <a:gd name="adj3" fmla="val 16667"/>
            </a:avLst>
          </a:prstGeom>
          <a:solidFill>
            <a:srgbClr val="FFC0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002" tIns="32001" rIns="64002" bIns="32001"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UVM, ADEXL, AnalogLib, GUI, Command Line, SV, VAMS..</a:t>
            </a:r>
          </a:p>
        </p:txBody>
      </p:sp>
    </p:spTree>
    <p:extLst>
      <p:ext uri="{BB962C8B-B14F-4D97-AF65-F5344CB8AC3E}">
        <p14:creationId xmlns:p14="http://schemas.microsoft.com/office/powerpoint/2010/main" val="145304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blue-v (2)">
  <a:themeElements>
    <a:clrScheme name="blue-v 1">
      <a:dk1>
        <a:srgbClr val="000000"/>
      </a:dk1>
      <a:lt1>
        <a:srgbClr val="FFFFFF"/>
      </a:lt1>
      <a:dk2>
        <a:srgbClr val="3333CC"/>
      </a:dk2>
      <a:lt2>
        <a:srgbClr val="B2B2B2"/>
      </a:lt2>
      <a:accent1>
        <a:srgbClr val="DC0A00"/>
      </a:accent1>
      <a:accent2>
        <a:srgbClr val="008000"/>
      </a:accent2>
      <a:accent3>
        <a:srgbClr val="FFFFFF"/>
      </a:accent3>
      <a:accent4>
        <a:srgbClr val="000000"/>
      </a:accent4>
      <a:accent5>
        <a:srgbClr val="EBAAAA"/>
      </a:accent5>
      <a:accent6>
        <a:srgbClr val="007300"/>
      </a:accent6>
      <a:hlink>
        <a:srgbClr val="BF23BF"/>
      </a:hlink>
      <a:folHlink>
        <a:srgbClr val="FF9632"/>
      </a:folHlink>
    </a:clrScheme>
    <a:fontScheme name="blue-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5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5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ue-v 1">
        <a:dk1>
          <a:srgbClr val="000000"/>
        </a:dk1>
        <a:lt1>
          <a:srgbClr val="FFFFFF"/>
        </a:lt1>
        <a:dk2>
          <a:srgbClr val="3333CC"/>
        </a:dk2>
        <a:lt2>
          <a:srgbClr val="B2B2B2"/>
        </a:lt2>
        <a:accent1>
          <a:srgbClr val="DC0A00"/>
        </a:accent1>
        <a:accent2>
          <a:srgbClr val="008000"/>
        </a:accent2>
        <a:accent3>
          <a:srgbClr val="FFFFFF"/>
        </a:accent3>
        <a:accent4>
          <a:srgbClr val="000000"/>
        </a:accent4>
        <a:accent5>
          <a:srgbClr val="EBAAAA"/>
        </a:accent5>
        <a:accent6>
          <a:srgbClr val="007300"/>
        </a:accent6>
        <a:hlink>
          <a:srgbClr val="BF23BF"/>
        </a:hlink>
        <a:folHlink>
          <a:srgbClr val="FF96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blue-v (2)</Template>
  <TotalTime>15</TotalTime>
  <Pages>19</Pages>
  <Words>1051</Words>
  <Application>Microsoft Office PowerPoint</Application>
  <PresentationFormat>On-screen Show (4:3)</PresentationFormat>
  <Paragraphs>160</Paragraphs>
  <Slides>12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blue-v (2)</vt:lpstr>
      <vt:lpstr>Visio</vt:lpstr>
      <vt:lpstr>Pin FMEA of TPS65313 device using analog fault simulation</vt:lpstr>
      <vt:lpstr>Background &amp; motivation (1/2)</vt:lpstr>
      <vt:lpstr>Background &amp; motivation (2/2)</vt:lpstr>
      <vt:lpstr>Prior work for Pin FMEA</vt:lpstr>
      <vt:lpstr>Proposed method: overview</vt:lpstr>
      <vt:lpstr>TPS65313 Pin FMEA case (1/4) </vt:lpstr>
      <vt:lpstr>TPS65313 Pin FMEA case (2/4)</vt:lpstr>
      <vt:lpstr>TPS65313 Pin FMEA case (3/4) </vt:lpstr>
      <vt:lpstr>TPS65313 Pin FMEA case (4/4) </vt:lpstr>
      <vt:lpstr>Why this method?</vt:lpstr>
      <vt:lpstr>Summary (1/2)</vt:lpstr>
      <vt:lpstr>Summary (2/2)</vt:lpstr>
    </vt:vector>
  </TitlesOfParts>
  <Company>Texas Instruments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Pin FMEA of TPS65313 device using analog fault simulation</dc:title>
  <dc:creator>Yang, Tulong</dc:creator>
  <cp:lastModifiedBy>Yang, Tulong</cp:lastModifiedBy>
  <cp:revision>7</cp:revision>
  <cp:lastPrinted>1998-03-19T00:23:44Z</cp:lastPrinted>
  <dcterms:created xsi:type="dcterms:W3CDTF">2019-05-17T20:45:11Z</dcterms:created>
  <dcterms:modified xsi:type="dcterms:W3CDTF">2019-05-20T15:14:18Z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2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>cacou@xs4all.nl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false</vt:bool>
  </property>
  <property fmtid="{D5CDD505-2E9C-101B-9397-08002B2CF9AE}" pid="13" name="BackColor">
    <vt:i4>9043968</vt:i4>
  </property>
  <property fmtid="{D5CDD505-2E9C-101B-9397-08002B2CF9AE}" pid="14" name="TextColor">
    <vt:i4>16777215</vt:i4>
  </property>
  <property fmtid="{D5CDD505-2E9C-101B-9397-08002B2CF9AE}" pid="15" name="LinkColor">
    <vt:i4>16777088</vt:i4>
  </property>
  <property fmtid="{D5CDD505-2E9C-101B-9397-08002B2CF9AE}" pid="16" name="VisitedColor">
    <vt:i4>12615935</vt:i4>
  </property>
  <property fmtid="{D5CDD505-2E9C-101B-9397-08002B2CF9AE}" pid="17" name="TransparentButton">
    <vt:i4>-1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2</vt:i4>
  </property>
  <property fmtid="{D5CDD505-2E9C-101B-9397-08002B2CF9AE}" pid="21" name="OutputDir">
    <vt:lpwstr>E:\Carla\DAC</vt:lpwstr>
  </property>
</Properties>
</file>